
<file path=[Content_Types].xml><?xml version="1.0" encoding="utf-8"?>
<Types xmlns="http://schemas.openxmlformats.org/package/2006/content-types">
  <Default Extension="heic" ContentType="image/heic"/>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2"/>
  </p:notesMasterIdLst>
  <p:sldIdLst>
    <p:sldId id="256" r:id="rId2"/>
    <p:sldId id="297" r:id="rId3"/>
    <p:sldId id="258" r:id="rId4"/>
    <p:sldId id="308" r:id="rId5"/>
    <p:sldId id="322" r:id="rId6"/>
    <p:sldId id="319" r:id="rId7"/>
    <p:sldId id="317" r:id="rId8"/>
    <p:sldId id="309" r:id="rId9"/>
    <p:sldId id="300" r:id="rId10"/>
    <p:sldId id="303" r:id="rId11"/>
    <p:sldId id="328" r:id="rId12"/>
    <p:sldId id="305" r:id="rId13"/>
    <p:sldId id="315" r:id="rId14"/>
    <p:sldId id="301" r:id="rId15"/>
    <p:sldId id="282" r:id="rId16"/>
    <p:sldId id="302" r:id="rId17"/>
    <p:sldId id="330" r:id="rId18"/>
    <p:sldId id="325" r:id="rId19"/>
    <p:sldId id="326" r:id="rId20"/>
    <p:sldId id="327" r:id="rId21"/>
    <p:sldId id="321" r:id="rId22"/>
    <p:sldId id="318" r:id="rId23"/>
    <p:sldId id="320" r:id="rId24"/>
    <p:sldId id="311" r:id="rId25"/>
    <p:sldId id="304" r:id="rId26"/>
    <p:sldId id="329" r:id="rId27"/>
    <p:sldId id="306" r:id="rId28"/>
    <p:sldId id="290" r:id="rId29"/>
    <p:sldId id="291" r:id="rId30"/>
    <p:sldId id="299" r:id="rId31"/>
    <p:sldId id="314" r:id="rId32"/>
    <p:sldId id="307" r:id="rId33"/>
    <p:sldId id="267" r:id="rId34"/>
    <p:sldId id="273" r:id="rId35"/>
    <p:sldId id="281" r:id="rId36"/>
    <p:sldId id="269" r:id="rId37"/>
    <p:sldId id="313" r:id="rId38"/>
    <p:sldId id="310" r:id="rId39"/>
    <p:sldId id="295" r:id="rId40"/>
    <p:sldId id="270"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smine" initials="J" lastIdx="4" clrIdx="0">
    <p:extLst>
      <p:ext uri="{19B8F6BF-5375-455C-9EA6-DF929625EA0E}">
        <p15:presenceInfo xmlns:p15="http://schemas.microsoft.com/office/powerpoint/2012/main" userId="Jasmine" providerId="None"/>
      </p:ext>
    </p:extLst>
  </p:cmAuthor>
  <p:cmAuthor id="2" name="Jasmine W" initials="JW" lastIdx="1" clrIdx="1">
    <p:extLst>
      <p:ext uri="{19B8F6BF-5375-455C-9EA6-DF929625EA0E}">
        <p15:presenceInfo xmlns:p15="http://schemas.microsoft.com/office/powerpoint/2012/main" userId="9b05de2944e3f4f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0" autoAdjust="0"/>
    <p:restoredTop sz="94660"/>
  </p:normalViewPr>
  <p:slideViewPr>
    <p:cSldViewPr snapToGrid="0">
      <p:cViewPr varScale="1">
        <p:scale>
          <a:sx n="115" d="100"/>
          <a:sy n="115" d="100"/>
        </p:scale>
        <p:origin x="74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2-28T08:32:17.550" idx="1">
    <p:pos x="10" y="10"/>
    <p:text>Jag odlar inte perfektion, jag odlar tomater. Jag odlar också livskvalitet.</p:text>
    <p:extLst>
      <p:ext uri="{C676402C-5697-4E1C-873F-D02D1690AC5C}">
        <p15:threadingInfo xmlns:p15="http://schemas.microsoft.com/office/powerpoint/2012/main" timeZoneBias="-60"/>
      </p:ext>
    </p:extLst>
  </p:cm>
  <p:cm authorId="2" dt="2023-09-22T12:37:21.301" idx="1">
    <p:pos x="146" y="146"/>
    <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12-28T16:40:45.129" idx="4">
    <p:pos x="10" y="10"/>
    <p:text>Såhär skulle jag ALDRIG odla: BARA dvärgbusk, BARA gourmet osv...</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D33657-E9F3-4F32-8BA3-489A79F77000}" type="datetimeFigureOut">
              <a:rPr lang="sv-SE" smtClean="0"/>
              <a:t>2023-09-23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188AE4-1BB5-4CAB-9505-521CB31E27F2}" type="slidenum">
              <a:rPr lang="sv-SE" smtClean="0"/>
              <a:t>‹#›</a:t>
            </a:fld>
            <a:endParaRPr lang="sv-SE"/>
          </a:p>
        </p:txBody>
      </p:sp>
    </p:spTree>
    <p:extLst>
      <p:ext uri="{BB962C8B-B14F-4D97-AF65-F5344CB8AC3E}">
        <p14:creationId xmlns:p14="http://schemas.microsoft.com/office/powerpoint/2010/main" val="1115124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Finnmarksärt på bilden.</a:t>
            </a:r>
          </a:p>
          <a:p>
            <a:r>
              <a:rPr lang="sv-SE" dirty="0"/>
              <a:t>Är det där fullmoget frö av ärt?</a:t>
            </a:r>
          </a:p>
        </p:txBody>
      </p:sp>
      <p:sp>
        <p:nvSpPr>
          <p:cNvPr id="4" name="Platshållare för bildnummer 3"/>
          <p:cNvSpPr>
            <a:spLocks noGrp="1"/>
          </p:cNvSpPr>
          <p:nvPr>
            <p:ph type="sldNum" sz="quarter" idx="5"/>
          </p:nvPr>
        </p:nvSpPr>
        <p:spPr/>
        <p:txBody>
          <a:bodyPr/>
          <a:lstStyle/>
          <a:p>
            <a:fld id="{E1188AE4-1BB5-4CAB-9505-521CB31E27F2}" type="slidenum">
              <a:rPr lang="sv-SE" smtClean="0"/>
              <a:t>1</a:t>
            </a:fld>
            <a:endParaRPr lang="sv-SE"/>
          </a:p>
        </p:txBody>
      </p:sp>
    </p:spTree>
    <p:extLst>
      <p:ext uri="{BB962C8B-B14F-4D97-AF65-F5344CB8AC3E}">
        <p14:creationId xmlns:p14="http://schemas.microsoft.com/office/powerpoint/2010/main" val="4124823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Bor i zon 4 mittemellan Uppsala och Gävle ungefär. Är utbildad trädgårdsmästare och pomolog och </a:t>
            </a:r>
            <a:r>
              <a:rPr lang="sv-SE" dirty="0" err="1"/>
              <a:t>triver</a:t>
            </a:r>
            <a:r>
              <a:rPr lang="sv-SE" dirty="0"/>
              <a:t> trädgårdstrollet.se </a:t>
            </a:r>
            <a:br>
              <a:rPr lang="sv-SE" dirty="0"/>
            </a:br>
            <a:r>
              <a:rPr lang="sv-SE" dirty="0"/>
              <a:t>Förutom att hålla fröodlingskurser för Sesam så håller jag egna kurser och föreläsningar, både IRL och online. Om att Odla i pallkrage, får en lång säsong med Frukt &amp; Bär, Färska tomater året runt osv. Onlinekurserna hittar ni på Skillbreak.com och där finns också en gratiskurs som heter Budgetodla.</a:t>
            </a:r>
          </a:p>
        </p:txBody>
      </p:sp>
      <p:sp>
        <p:nvSpPr>
          <p:cNvPr id="4" name="Platshållare för bildnummer 3"/>
          <p:cNvSpPr>
            <a:spLocks noGrp="1"/>
          </p:cNvSpPr>
          <p:nvPr>
            <p:ph type="sldNum" sz="quarter" idx="5"/>
          </p:nvPr>
        </p:nvSpPr>
        <p:spPr/>
        <p:txBody>
          <a:bodyPr/>
          <a:lstStyle/>
          <a:p>
            <a:fld id="{E1188AE4-1BB5-4CAB-9505-521CB31E27F2}" type="slidenum">
              <a:rPr lang="sv-SE" smtClean="0"/>
              <a:t>2</a:t>
            </a:fld>
            <a:endParaRPr lang="sv-SE"/>
          </a:p>
        </p:txBody>
      </p:sp>
    </p:spTree>
    <p:extLst>
      <p:ext uri="{BB962C8B-B14F-4D97-AF65-F5344CB8AC3E}">
        <p14:creationId xmlns:p14="http://schemas.microsoft.com/office/powerpoint/2010/main" val="815544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Jag odlar med min sambo och min son och vi odlar på friland, i pallkrage och i kruka. Man måste inte välja utan de här olika sätten att odla på kan verkligen komplettera varandra. </a:t>
            </a:r>
          </a:p>
          <a:p>
            <a:r>
              <a:rPr lang="sv-SE" dirty="0"/>
              <a:t>Gesäll i tomatskrået</a:t>
            </a:r>
          </a:p>
          <a:p>
            <a:r>
              <a:rPr lang="sv-SE" dirty="0"/>
              <a:t>Jag odlar ju väldigt mycket tomater och då är det alltid nån som undrar hur jag har RÅD att odla så mycket tomater… Men det måste inte kosta en massa att odla egen mat. Jag </a:t>
            </a:r>
            <a:r>
              <a:rPr lang="sv-SE" dirty="0" err="1"/>
              <a:t>budgetodlar</a:t>
            </a:r>
            <a:r>
              <a:rPr lang="sv-SE" dirty="0"/>
              <a:t> ju, vilket innebär att jag odlar gratis: jag byter till mig frö, tillverkar min egen jord, använder snittblomshinkar som krukor osv.</a:t>
            </a:r>
          </a:p>
          <a:p>
            <a:r>
              <a:rPr lang="sv-SE" dirty="0"/>
              <a:t>Framförallt så odlar jag många olika kategorier av tomater för att få en så lång säsong som möjligt, och jag odlar dem på olika platser i trädgården för att sprida mina risker. Kan man </a:t>
            </a:r>
            <a:r>
              <a:rPr lang="sv-SE" dirty="0" err="1"/>
              <a:t>fröodla</a:t>
            </a:r>
            <a:r>
              <a:rPr lang="sv-SE" dirty="0"/>
              <a:t> olika sorter såhär tätt tror ni?</a:t>
            </a:r>
          </a:p>
        </p:txBody>
      </p:sp>
      <p:sp>
        <p:nvSpPr>
          <p:cNvPr id="4" name="Platshållare för bildnummer 3"/>
          <p:cNvSpPr>
            <a:spLocks noGrp="1"/>
          </p:cNvSpPr>
          <p:nvPr>
            <p:ph type="sldNum" sz="quarter" idx="5"/>
          </p:nvPr>
        </p:nvSpPr>
        <p:spPr/>
        <p:txBody>
          <a:bodyPr/>
          <a:lstStyle/>
          <a:p>
            <a:fld id="{E1188AE4-1BB5-4CAB-9505-521CB31E27F2}" type="slidenum">
              <a:rPr lang="sv-SE" smtClean="0"/>
              <a:t>3</a:t>
            </a:fld>
            <a:endParaRPr lang="sv-SE"/>
          </a:p>
        </p:txBody>
      </p:sp>
    </p:spTree>
    <p:extLst>
      <p:ext uri="{BB962C8B-B14F-4D97-AF65-F5344CB8AC3E}">
        <p14:creationId xmlns:p14="http://schemas.microsoft.com/office/powerpoint/2010/main" val="346463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i </a:t>
            </a:r>
            <a:r>
              <a:rPr lang="sv-SE" dirty="0" err="1"/>
              <a:t>pallkragsodlingen</a:t>
            </a:r>
            <a:r>
              <a:rPr lang="sv-SE" dirty="0"/>
              <a:t> odlar jag tomatsorter som är tåligare och tidiga. Här odlar jag också spenat och målla. </a:t>
            </a:r>
          </a:p>
          <a:p>
            <a:r>
              <a:rPr lang="sv-SE" dirty="0"/>
              <a:t>Eftersom jag älskar frukter och bär så har jag smugit in en del sånt i </a:t>
            </a:r>
            <a:r>
              <a:rPr lang="sv-SE" dirty="0" err="1"/>
              <a:t>pallkragsodlingen</a:t>
            </a:r>
            <a:r>
              <a:rPr lang="sv-SE" dirty="0"/>
              <a:t> också.</a:t>
            </a:r>
          </a:p>
        </p:txBody>
      </p:sp>
      <p:sp>
        <p:nvSpPr>
          <p:cNvPr id="4" name="Platshållare för bildnummer 3"/>
          <p:cNvSpPr>
            <a:spLocks noGrp="1"/>
          </p:cNvSpPr>
          <p:nvPr>
            <p:ph type="sldNum" sz="quarter" idx="5"/>
          </p:nvPr>
        </p:nvSpPr>
        <p:spPr/>
        <p:txBody>
          <a:bodyPr/>
          <a:lstStyle/>
          <a:p>
            <a:fld id="{E1188AE4-1BB5-4CAB-9505-521CB31E27F2}" type="slidenum">
              <a:rPr lang="sv-SE" smtClean="0"/>
              <a:t>4</a:t>
            </a:fld>
            <a:endParaRPr lang="sv-SE"/>
          </a:p>
        </p:txBody>
      </p:sp>
    </p:spTree>
    <p:extLst>
      <p:ext uri="{BB962C8B-B14F-4D97-AF65-F5344CB8AC3E}">
        <p14:creationId xmlns:p14="http://schemas.microsoft.com/office/powerpoint/2010/main" val="1334852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Såhär började det… Med tre pallkragar. Tre krusbärsbuskar.</a:t>
            </a:r>
          </a:p>
        </p:txBody>
      </p:sp>
      <p:sp>
        <p:nvSpPr>
          <p:cNvPr id="4" name="Platshållare för bildnummer 3"/>
          <p:cNvSpPr>
            <a:spLocks noGrp="1"/>
          </p:cNvSpPr>
          <p:nvPr>
            <p:ph type="sldNum" sz="quarter" idx="5"/>
          </p:nvPr>
        </p:nvSpPr>
        <p:spPr/>
        <p:txBody>
          <a:bodyPr/>
          <a:lstStyle/>
          <a:p>
            <a:fld id="{E1188AE4-1BB5-4CAB-9505-521CB31E27F2}" type="slidenum">
              <a:rPr lang="sv-SE" smtClean="0"/>
              <a:t>6</a:t>
            </a:fld>
            <a:endParaRPr lang="sv-SE"/>
          </a:p>
        </p:txBody>
      </p:sp>
    </p:spTree>
    <p:extLst>
      <p:ext uri="{BB962C8B-B14F-4D97-AF65-F5344CB8AC3E}">
        <p14:creationId xmlns:p14="http://schemas.microsoft.com/office/powerpoint/2010/main" val="408635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Och såhär har det blivit. Jag har spaljerat äpple vid portalerna, en låg </a:t>
            </a:r>
            <a:r>
              <a:rPr lang="sv-SE" dirty="0" err="1"/>
              <a:t>lepagehäck</a:t>
            </a:r>
            <a:r>
              <a:rPr lang="sv-SE" dirty="0"/>
              <a:t> ramar in jordgubbsbåtarna på sitt blomsterhav.</a:t>
            </a:r>
          </a:p>
        </p:txBody>
      </p:sp>
      <p:sp>
        <p:nvSpPr>
          <p:cNvPr id="4" name="Platshållare för bildnummer 3"/>
          <p:cNvSpPr>
            <a:spLocks noGrp="1"/>
          </p:cNvSpPr>
          <p:nvPr>
            <p:ph type="sldNum" sz="quarter" idx="5"/>
          </p:nvPr>
        </p:nvSpPr>
        <p:spPr/>
        <p:txBody>
          <a:bodyPr/>
          <a:lstStyle/>
          <a:p>
            <a:fld id="{E1188AE4-1BB5-4CAB-9505-521CB31E27F2}" type="slidenum">
              <a:rPr lang="sv-SE" smtClean="0"/>
              <a:t>7</a:t>
            </a:fld>
            <a:endParaRPr lang="sv-SE"/>
          </a:p>
        </p:txBody>
      </p:sp>
    </p:spTree>
    <p:extLst>
      <p:ext uri="{BB962C8B-B14F-4D97-AF65-F5344CB8AC3E}">
        <p14:creationId xmlns:p14="http://schemas.microsoft.com/office/powerpoint/2010/main" val="3722926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Med tiden har det blivit fler och fler former…</a:t>
            </a:r>
          </a:p>
        </p:txBody>
      </p:sp>
      <p:sp>
        <p:nvSpPr>
          <p:cNvPr id="4" name="Platshållare för bildnummer 3"/>
          <p:cNvSpPr>
            <a:spLocks noGrp="1"/>
          </p:cNvSpPr>
          <p:nvPr>
            <p:ph type="sldNum" sz="quarter" idx="5"/>
          </p:nvPr>
        </p:nvSpPr>
        <p:spPr/>
        <p:txBody>
          <a:bodyPr/>
          <a:lstStyle/>
          <a:p>
            <a:fld id="{E1188AE4-1BB5-4CAB-9505-521CB31E27F2}" type="slidenum">
              <a:rPr lang="sv-SE" smtClean="0"/>
              <a:t>8</a:t>
            </a:fld>
            <a:endParaRPr lang="sv-SE"/>
          </a:p>
        </p:txBody>
      </p:sp>
    </p:spTree>
    <p:extLst>
      <p:ext uri="{BB962C8B-B14F-4D97-AF65-F5344CB8AC3E}">
        <p14:creationId xmlns:p14="http://schemas.microsoft.com/office/powerpoint/2010/main" val="3391176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Jag odlar lite olika saker från år till år. </a:t>
            </a:r>
            <a:r>
              <a:rPr lang="sv-SE" dirty="0" err="1"/>
              <a:t>Iår</a:t>
            </a:r>
            <a:r>
              <a:rPr lang="sv-SE" dirty="0"/>
              <a:t> har fokusgrödan varit aubergine, faktiskt.</a:t>
            </a:r>
          </a:p>
          <a:p>
            <a:r>
              <a:rPr lang="sv-SE" dirty="0"/>
              <a:t>Men varje år så odlar jag ju spenat och målla, så de vill jag fokusera lite extra på!</a:t>
            </a:r>
          </a:p>
        </p:txBody>
      </p:sp>
      <p:sp>
        <p:nvSpPr>
          <p:cNvPr id="4" name="Platshållare för bildnummer 3"/>
          <p:cNvSpPr>
            <a:spLocks noGrp="1"/>
          </p:cNvSpPr>
          <p:nvPr>
            <p:ph type="sldNum" sz="quarter" idx="5"/>
          </p:nvPr>
        </p:nvSpPr>
        <p:spPr/>
        <p:txBody>
          <a:bodyPr/>
          <a:lstStyle/>
          <a:p>
            <a:fld id="{E1188AE4-1BB5-4CAB-9505-521CB31E27F2}" type="slidenum">
              <a:rPr lang="sv-SE" smtClean="0"/>
              <a:t>9</a:t>
            </a:fld>
            <a:endParaRPr lang="sv-SE"/>
          </a:p>
        </p:txBody>
      </p:sp>
    </p:spTree>
    <p:extLst>
      <p:ext uri="{BB962C8B-B14F-4D97-AF65-F5344CB8AC3E}">
        <p14:creationId xmlns:p14="http://schemas.microsoft.com/office/powerpoint/2010/main" val="3583574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fördelar och nackdelar med att odla spenat. Nu  är ju  jag ålderman för målla och spenatskrået så det är klart att jag är partisk, men om man ska vara krass så absolut, visst finns det nackdelar…</a:t>
            </a:r>
          </a:p>
        </p:txBody>
      </p:sp>
      <p:sp>
        <p:nvSpPr>
          <p:cNvPr id="4" name="Platshållare för bildnummer 3"/>
          <p:cNvSpPr>
            <a:spLocks noGrp="1"/>
          </p:cNvSpPr>
          <p:nvPr>
            <p:ph type="sldNum" sz="quarter" idx="5"/>
          </p:nvPr>
        </p:nvSpPr>
        <p:spPr/>
        <p:txBody>
          <a:bodyPr/>
          <a:lstStyle/>
          <a:p>
            <a:fld id="{E1188AE4-1BB5-4CAB-9505-521CB31E27F2}" type="slidenum">
              <a:rPr lang="sv-SE" smtClean="0"/>
              <a:t>10</a:t>
            </a:fld>
            <a:endParaRPr lang="sv-SE"/>
          </a:p>
        </p:txBody>
      </p:sp>
    </p:spTree>
    <p:extLst>
      <p:ext uri="{BB962C8B-B14F-4D97-AF65-F5344CB8AC3E}">
        <p14:creationId xmlns:p14="http://schemas.microsoft.com/office/powerpoint/2010/main" val="1812753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Trädgårdsmålla heter </a:t>
            </a:r>
            <a:r>
              <a:rPr lang="sv-SE" dirty="0" err="1"/>
              <a:t>Atriplex</a:t>
            </a:r>
            <a:r>
              <a:rPr lang="sv-SE" dirty="0"/>
              <a:t> </a:t>
            </a:r>
            <a:r>
              <a:rPr lang="sv-SE" dirty="0" err="1"/>
              <a:t>hortensis</a:t>
            </a:r>
            <a:r>
              <a:rPr lang="sv-SE" dirty="0"/>
              <a:t> och ser ut ungefär som en förvuxen spenat på anabola… Plantorna blir rätt höga med kraftig stjälk (nästan som en stam) och fröna sitter som en plym i toppen. </a:t>
            </a:r>
            <a:br>
              <a:rPr lang="sv-SE" dirty="0"/>
            </a:br>
            <a:r>
              <a:rPr lang="sv-SE" dirty="0"/>
              <a:t>Och det finns MASSOR av sorter… </a:t>
            </a:r>
          </a:p>
          <a:p>
            <a:r>
              <a:rPr lang="sv-SE" dirty="0"/>
              <a:t>De flesta är gröna men det finns också gul målla, röd målla, rosa målla, grön målla med röda kanter osv.</a:t>
            </a:r>
          </a:p>
        </p:txBody>
      </p:sp>
      <p:sp>
        <p:nvSpPr>
          <p:cNvPr id="4" name="Platshållare för bildnummer 3"/>
          <p:cNvSpPr>
            <a:spLocks noGrp="1"/>
          </p:cNvSpPr>
          <p:nvPr>
            <p:ph type="sldNum" sz="quarter" idx="5"/>
          </p:nvPr>
        </p:nvSpPr>
        <p:spPr/>
        <p:txBody>
          <a:bodyPr/>
          <a:lstStyle/>
          <a:p>
            <a:fld id="{E1188AE4-1BB5-4CAB-9505-521CB31E27F2}" type="slidenum">
              <a:rPr lang="sv-SE" smtClean="0"/>
              <a:t>16</a:t>
            </a:fld>
            <a:endParaRPr lang="sv-SE"/>
          </a:p>
        </p:txBody>
      </p:sp>
    </p:spTree>
    <p:extLst>
      <p:ext uri="{BB962C8B-B14F-4D97-AF65-F5344CB8AC3E}">
        <p14:creationId xmlns:p14="http://schemas.microsoft.com/office/powerpoint/2010/main" val="981122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Målla och spenat brukar jag </a:t>
            </a:r>
            <a:r>
              <a:rPr lang="sv-SE" dirty="0" err="1"/>
              <a:t>direktså</a:t>
            </a:r>
            <a:r>
              <a:rPr lang="sv-SE" dirty="0"/>
              <a:t>. Behöver inte </a:t>
            </a:r>
            <a:r>
              <a:rPr lang="sv-SE" dirty="0" err="1"/>
              <a:t>förodlas</a:t>
            </a:r>
            <a:r>
              <a:rPr lang="sv-SE" dirty="0"/>
              <a:t> inomhus.</a:t>
            </a:r>
          </a:p>
        </p:txBody>
      </p:sp>
      <p:sp>
        <p:nvSpPr>
          <p:cNvPr id="4" name="Platshållare för bildnummer 3"/>
          <p:cNvSpPr>
            <a:spLocks noGrp="1"/>
          </p:cNvSpPr>
          <p:nvPr>
            <p:ph type="sldNum" sz="quarter" idx="5"/>
          </p:nvPr>
        </p:nvSpPr>
        <p:spPr/>
        <p:txBody>
          <a:bodyPr/>
          <a:lstStyle/>
          <a:p>
            <a:fld id="{E1188AE4-1BB5-4CAB-9505-521CB31E27F2}" type="slidenum">
              <a:rPr lang="sv-SE" smtClean="0"/>
              <a:t>30</a:t>
            </a:fld>
            <a:endParaRPr lang="sv-SE"/>
          </a:p>
        </p:txBody>
      </p:sp>
    </p:spTree>
    <p:extLst>
      <p:ext uri="{BB962C8B-B14F-4D97-AF65-F5344CB8AC3E}">
        <p14:creationId xmlns:p14="http://schemas.microsoft.com/office/powerpoint/2010/main" val="754043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05630F6-401A-4368-85F5-8A1889B332A5}" type="datetimeFigureOut">
              <a:rPr lang="sv-SE" smtClean="0"/>
              <a:t>2023-09-23</a:t>
            </a:fld>
            <a:endParaRPr lang="sv-SE"/>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sv-SE"/>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9FE9351B-14E8-43FB-85BC-84F262D9685F}" type="slidenum">
              <a:rPr lang="sv-SE" smtClean="0"/>
              <a:t>‹#›</a:t>
            </a:fld>
            <a:endParaRPr lang="sv-SE"/>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83166713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5630F6-401A-4368-85F5-8A1889B332A5}" type="datetimeFigureOut">
              <a:rPr lang="sv-SE" smtClean="0"/>
              <a:t>2023-09-23</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9FE9351B-14E8-43FB-85BC-84F262D9685F}" type="slidenum">
              <a:rPr lang="sv-SE" smtClean="0"/>
              <a:t>‹#›</a:t>
            </a:fld>
            <a:endParaRPr lang="sv-SE"/>
          </a:p>
        </p:txBody>
      </p:sp>
    </p:spTree>
    <p:extLst>
      <p:ext uri="{BB962C8B-B14F-4D97-AF65-F5344CB8AC3E}">
        <p14:creationId xmlns:p14="http://schemas.microsoft.com/office/powerpoint/2010/main" val="4191007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05630F6-401A-4368-85F5-8A1889B332A5}" type="datetimeFigureOut">
              <a:rPr lang="sv-SE" smtClean="0"/>
              <a:t>2023-09-23</a:t>
            </a:fld>
            <a:endParaRPr lang="sv-SE"/>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sv-SE"/>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9FE9351B-14E8-43FB-85BC-84F262D9685F}" type="slidenum">
              <a:rPr lang="sv-SE" smtClean="0"/>
              <a:t>‹#›</a:t>
            </a:fld>
            <a:endParaRPr lang="sv-SE"/>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8126698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5630F6-401A-4368-85F5-8A1889B332A5}" type="datetimeFigureOut">
              <a:rPr lang="sv-SE" smtClean="0"/>
              <a:t>2023-09-23</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9FE9351B-14E8-43FB-85BC-84F262D9685F}" type="slidenum">
              <a:rPr lang="sv-SE" smtClean="0"/>
              <a:t>‹#›</a:t>
            </a:fld>
            <a:endParaRPr lang="sv-SE"/>
          </a:p>
        </p:txBody>
      </p:sp>
    </p:spTree>
    <p:extLst>
      <p:ext uri="{BB962C8B-B14F-4D97-AF65-F5344CB8AC3E}">
        <p14:creationId xmlns:p14="http://schemas.microsoft.com/office/powerpoint/2010/main" val="2576216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5630F6-401A-4368-85F5-8A1889B332A5}" type="datetimeFigureOut">
              <a:rPr lang="sv-SE" smtClean="0"/>
              <a:t>2023-09-23</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FE9351B-14E8-43FB-85BC-84F262D9685F}" type="slidenum">
              <a:rPr lang="sv-SE" smtClean="0"/>
              <a:t>‹#›</a:t>
            </a:fld>
            <a:endParaRPr lang="sv-SE"/>
          </a:p>
        </p:txBody>
      </p:sp>
    </p:spTree>
    <p:extLst>
      <p:ext uri="{BB962C8B-B14F-4D97-AF65-F5344CB8AC3E}">
        <p14:creationId xmlns:p14="http://schemas.microsoft.com/office/powerpoint/2010/main" val="2584239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5630F6-401A-4368-85F5-8A1889B332A5}" type="datetimeFigureOut">
              <a:rPr lang="sv-SE" smtClean="0"/>
              <a:t>2023-09-23</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9FE9351B-14E8-43FB-85BC-84F262D9685F}" type="slidenum">
              <a:rPr lang="sv-SE" smtClean="0"/>
              <a:t>‹#›</a:t>
            </a:fld>
            <a:endParaRPr lang="sv-SE"/>
          </a:p>
        </p:txBody>
      </p:sp>
    </p:spTree>
    <p:extLst>
      <p:ext uri="{BB962C8B-B14F-4D97-AF65-F5344CB8AC3E}">
        <p14:creationId xmlns:p14="http://schemas.microsoft.com/office/powerpoint/2010/main" val="1027952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5630F6-401A-4368-85F5-8A1889B332A5}" type="datetimeFigureOut">
              <a:rPr lang="sv-SE" smtClean="0"/>
              <a:t>2023-09-23</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9FE9351B-14E8-43FB-85BC-84F262D9685F}" type="slidenum">
              <a:rPr lang="sv-SE" smtClean="0"/>
              <a:t>‹#›</a:t>
            </a:fld>
            <a:endParaRPr lang="sv-SE"/>
          </a:p>
        </p:txBody>
      </p:sp>
    </p:spTree>
    <p:extLst>
      <p:ext uri="{BB962C8B-B14F-4D97-AF65-F5344CB8AC3E}">
        <p14:creationId xmlns:p14="http://schemas.microsoft.com/office/powerpoint/2010/main" val="886852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05630F6-401A-4368-85F5-8A1889B332A5}" type="datetimeFigureOut">
              <a:rPr lang="sv-SE" smtClean="0"/>
              <a:t>2023-09-23</a:t>
            </a:fld>
            <a:endParaRPr lang="sv-SE"/>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sv-SE"/>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FE9351B-14E8-43FB-85BC-84F262D9685F}" type="slidenum">
              <a:rPr lang="sv-SE" smtClean="0"/>
              <a:t>‹#›</a:t>
            </a:fld>
            <a:endParaRPr lang="sv-SE"/>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2733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05630F6-401A-4368-85F5-8A1889B332A5}" type="datetimeFigureOut">
              <a:rPr lang="sv-SE" smtClean="0"/>
              <a:t>2023-09-23</a:t>
            </a:fld>
            <a:endParaRPr lang="sv-SE"/>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sv-SE"/>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FE9351B-14E8-43FB-85BC-84F262D9685F}" type="slidenum">
              <a:rPr lang="sv-SE" smtClean="0"/>
              <a:t>‹#›</a:t>
            </a:fld>
            <a:endParaRPr lang="sv-SE"/>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25752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5630F6-401A-4368-85F5-8A1889B332A5}" type="datetimeFigureOut">
              <a:rPr lang="sv-SE" smtClean="0"/>
              <a:t>2023-09-23</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9FE9351B-14E8-43FB-85BC-84F262D9685F}" type="slidenum">
              <a:rPr lang="sv-SE" smtClean="0"/>
              <a:t>‹#›</a:t>
            </a:fld>
            <a:endParaRPr lang="sv-SE"/>
          </a:p>
        </p:txBody>
      </p:sp>
    </p:spTree>
    <p:extLst>
      <p:ext uri="{BB962C8B-B14F-4D97-AF65-F5344CB8AC3E}">
        <p14:creationId xmlns:p14="http://schemas.microsoft.com/office/powerpoint/2010/main" val="3670350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5630F6-401A-4368-85F5-8A1889B332A5}" type="datetimeFigureOut">
              <a:rPr lang="sv-SE" smtClean="0"/>
              <a:t>2023-09-23</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9FE9351B-14E8-43FB-85BC-84F262D9685F}" type="slidenum">
              <a:rPr lang="sv-SE" smtClean="0"/>
              <a:t>‹#›</a:t>
            </a:fld>
            <a:endParaRPr lang="sv-SE"/>
          </a:p>
        </p:txBody>
      </p:sp>
    </p:spTree>
    <p:extLst>
      <p:ext uri="{BB962C8B-B14F-4D97-AF65-F5344CB8AC3E}">
        <p14:creationId xmlns:p14="http://schemas.microsoft.com/office/powerpoint/2010/main" val="905132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05630F6-401A-4368-85F5-8A1889B332A5}" type="datetimeFigureOut">
              <a:rPr lang="sv-SE" smtClean="0"/>
              <a:t>2023-09-23</a:t>
            </a:fld>
            <a:endParaRPr lang="sv-SE"/>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sv-SE"/>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9FE9351B-14E8-43FB-85BC-84F262D9685F}" type="slidenum">
              <a:rPr lang="sv-SE" smtClean="0"/>
              <a:t>‹#›</a:t>
            </a:fld>
            <a:endParaRPr lang="sv-SE"/>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0787807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heic"/><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1.heic"/><Relationship Id="rId2" Type="http://schemas.openxmlformats.org/officeDocument/2006/relationships/image" Target="../media/image20.heic"/><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4.heic"/></Relationships>
</file>

<file path=ppt/slides/_rels/slide17.xml.rels><?xml version="1.0" encoding="UTF-8" standalone="yes"?>
<Relationships xmlns="http://schemas.openxmlformats.org/package/2006/relationships"><Relationship Id="rId2" Type="http://schemas.openxmlformats.org/officeDocument/2006/relationships/image" Target="../media/image25.heic"/><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7.heic"/><Relationship Id="rId2" Type="http://schemas.openxmlformats.org/officeDocument/2006/relationships/image" Target="../media/image26.heic"/><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heic"/><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30.heic"/><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5.heic"/><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svensktradgard.se/tradgardsrad/zonkartan/digitala-zonkartan/" TargetMode="External"/><Relationship Id="rId2" Type="http://schemas.openxmlformats.org/officeDocument/2006/relationships/image" Target="../media/image37.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image" Target="../media/image38.jpg"/><Relationship Id="rId7" Type="http://schemas.openxmlformats.org/officeDocument/2006/relationships/image" Target="../media/image42.jp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45.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g"/></Relationships>
</file>

<file path=ppt/slides/_rels/slide3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FB2E4-C649-4BAD-ACEA-3859BFC08B70}"/>
              </a:ext>
            </a:extLst>
          </p:cNvPr>
          <p:cNvSpPr>
            <a:spLocks noGrp="1"/>
          </p:cNvSpPr>
          <p:nvPr>
            <p:ph type="ctrTitle"/>
          </p:nvPr>
        </p:nvSpPr>
        <p:spPr>
          <a:xfrm>
            <a:off x="6453292" y="2549542"/>
            <a:ext cx="4636345" cy="1394847"/>
          </a:xfrm>
        </p:spPr>
        <p:txBody>
          <a:bodyPr>
            <a:normAutofit/>
          </a:bodyPr>
          <a:lstStyle/>
          <a:p>
            <a:pPr algn="ctr"/>
            <a:r>
              <a:rPr lang="sv-SE" sz="4800" b="1" dirty="0">
                <a:latin typeface="Bahnschrift SemiLight" panose="020B0502040204020203" pitchFamily="34" charset="0"/>
              </a:rPr>
              <a:t>fröodling i zon 4</a:t>
            </a:r>
          </a:p>
        </p:txBody>
      </p:sp>
      <p:pic>
        <p:nvPicPr>
          <p:cNvPr id="6" name="Picture 5">
            <a:extLst>
              <a:ext uri="{FF2B5EF4-FFF2-40B4-BE49-F238E27FC236}">
                <a16:creationId xmlns:a16="http://schemas.microsoft.com/office/drawing/2014/main" id="{2FB5C1E3-454A-416D-A4F9-65B2A079B02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27194" y="254000"/>
            <a:ext cx="4788746" cy="5985933"/>
          </a:xfrm>
          <a:prstGeom prst="rect">
            <a:avLst/>
          </a:prstGeom>
          <a:ln w="22860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8D0A8ADA-4FDB-4875-9CF7-25A52F675B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7968" y="765581"/>
            <a:ext cx="2106994" cy="1121345"/>
          </a:xfrm>
          <a:prstGeom prst="rect">
            <a:avLst/>
          </a:prstGeom>
        </p:spPr>
      </p:pic>
      <p:sp>
        <p:nvSpPr>
          <p:cNvPr id="4" name="TextBox 3">
            <a:extLst>
              <a:ext uri="{FF2B5EF4-FFF2-40B4-BE49-F238E27FC236}">
                <a16:creationId xmlns:a16="http://schemas.microsoft.com/office/drawing/2014/main" id="{9C3AAC39-5674-45E8-9E39-D8746BABC42D}"/>
              </a:ext>
            </a:extLst>
          </p:cNvPr>
          <p:cNvSpPr txBox="1"/>
          <p:nvPr/>
        </p:nvSpPr>
        <p:spPr>
          <a:xfrm>
            <a:off x="7820316" y="4847196"/>
            <a:ext cx="2004646" cy="369332"/>
          </a:xfrm>
          <a:prstGeom prst="rect">
            <a:avLst/>
          </a:prstGeom>
          <a:noFill/>
        </p:spPr>
        <p:txBody>
          <a:bodyPr wrap="square" rtlCol="0">
            <a:spAutoFit/>
          </a:bodyPr>
          <a:lstStyle/>
          <a:p>
            <a:r>
              <a:rPr lang="sv-SE" dirty="0"/>
              <a:t>© Trädgårdstrollet</a:t>
            </a:r>
          </a:p>
        </p:txBody>
      </p:sp>
    </p:spTree>
    <p:extLst>
      <p:ext uri="{BB962C8B-B14F-4D97-AF65-F5344CB8AC3E}">
        <p14:creationId xmlns:p14="http://schemas.microsoft.com/office/powerpoint/2010/main" val="820336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2D8A3B2-C4CE-CF0C-4A43-7307358C69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0950" y="1193800"/>
            <a:ext cx="4409440" cy="5511800"/>
          </a:xfrm>
          <a:prstGeom prst="rect">
            <a:avLst/>
          </a:prstGeom>
        </p:spPr>
      </p:pic>
      <p:pic>
        <p:nvPicPr>
          <p:cNvPr id="5" name="Bildobjekt 4">
            <a:extLst>
              <a:ext uri="{FF2B5EF4-FFF2-40B4-BE49-F238E27FC236}">
                <a16:creationId xmlns:a16="http://schemas.microsoft.com/office/drawing/2014/main" id="{09AD6CB6-0611-E933-AD09-2292201B26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850" y="495300"/>
            <a:ext cx="4470400" cy="4470400"/>
          </a:xfrm>
          <a:prstGeom prst="rect">
            <a:avLst/>
          </a:prstGeom>
        </p:spPr>
      </p:pic>
      <p:pic>
        <p:nvPicPr>
          <p:cNvPr id="9" name="Bildobjekt 8">
            <a:extLst>
              <a:ext uri="{FF2B5EF4-FFF2-40B4-BE49-F238E27FC236}">
                <a16:creationId xmlns:a16="http://schemas.microsoft.com/office/drawing/2014/main" id="{1A9D4747-6790-B237-8CF8-17E9F893D7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9905" y="3786187"/>
            <a:ext cx="2937717" cy="2937717"/>
          </a:xfrm>
          <a:prstGeom prst="rect">
            <a:avLst/>
          </a:prstGeom>
        </p:spPr>
      </p:pic>
      <p:pic>
        <p:nvPicPr>
          <p:cNvPr id="4" name="Bildobjekt 3">
            <a:extLst>
              <a:ext uri="{FF2B5EF4-FFF2-40B4-BE49-F238E27FC236}">
                <a16:creationId xmlns:a16="http://schemas.microsoft.com/office/drawing/2014/main" id="{F5310A1E-2175-8440-951F-1CFFC85397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79202" y="495300"/>
            <a:ext cx="2632710" cy="3290888"/>
          </a:xfrm>
          <a:prstGeom prst="rect">
            <a:avLst/>
          </a:prstGeom>
        </p:spPr>
      </p:pic>
      <p:pic>
        <p:nvPicPr>
          <p:cNvPr id="8" name="Bildobjekt 7">
            <a:extLst>
              <a:ext uri="{FF2B5EF4-FFF2-40B4-BE49-F238E27FC236}">
                <a16:creationId xmlns:a16="http://schemas.microsoft.com/office/drawing/2014/main" id="{AC1CD9B1-7C7E-03D7-79AE-BF071C1702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50925" y="4590458"/>
            <a:ext cx="1778445" cy="2147483"/>
          </a:xfrm>
          <a:prstGeom prst="rect">
            <a:avLst/>
          </a:prstGeom>
        </p:spPr>
      </p:pic>
      <p:sp>
        <p:nvSpPr>
          <p:cNvPr id="11" name="textruta 10">
            <a:extLst>
              <a:ext uri="{FF2B5EF4-FFF2-40B4-BE49-F238E27FC236}">
                <a16:creationId xmlns:a16="http://schemas.microsoft.com/office/drawing/2014/main" id="{3F8C8EFA-8F2A-44D0-FA89-58A05BB1DDEB}"/>
              </a:ext>
            </a:extLst>
          </p:cNvPr>
          <p:cNvSpPr txBox="1"/>
          <p:nvPr/>
        </p:nvSpPr>
        <p:spPr>
          <a:xfrm>
            <a:off x="7600950" y="4965700"/>
            <a:ext cx="1663700" cy="307777"/>
          </a:xfrm>
          <a:prstGeom prst="rect">
            <a:avLst/>
          </a:prstGeom>
          <a:noFill/>
        </p:spPr>
        <p:txBody>
          <a:bodyPr wrap="square" rtlCol="0">
            <a:spAutoFit/>
          </a:bodyPr>
          <a:lstStyle/>
          <a:p>
            <a:r>
              <a:rPr lang="sv-SE" sz="1400" dirty="0"/>
              <a:t>Skillbreak.com</a:t>
            </a:r>
          </a:p>
        </p:txBody>
      </p:sp>
    </p:spTree>
    <p:extLst>
      <p:ext uri="{BB962C8B-B14F-4D97-AF65-F5344CB8AC3E}">
        <p14:creationId xmlns:p14="http://schemas.microsoft.com/office/powerpoint/2010/main" val="2031772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08BF5-FA0A-461C-ABE3-882433B8019C}"/>
              </a:ext>
            </a:extLst>
          </p:cNvPr>
          <p:cNvSpPr>
            <a:spLocks noGrp="1"/>
          </p:cNvSpPr>
          <p:nvPr>
            <p:ph type="title"/>
          </p:nvPr>
        </p:nvSpPr>
        <p:spPr>
          <a:xfrm>
            <a:off x="7406408" y="808759"/>
            <a:ext cx="4036292" cy="1149350"/>
          </a:xfrm>
        </p:spPr>
        <p:txBody>
          <a:bodyPr>
            <a:normAutofit/>
          </a:bodyPr>
          <a:lstStyle/>
          <a:p>
            <a:pPr algn="ctr"/>
            <a:r>
              <a:rPr lang="sv-SE" sz="3200" b="1" dirty="0">
                <a:latin typeface="Bahnschrift SemiLight" panose="020B0502040204020203" pitchFamily="34" charset="0"/>
              </a:rPr>
              <a:t>Tomatväggen</a:t>
            </a:r>
            <a:br>
              <a:rPr lang="sv-SE" sz="3200" b="1" dirty="0">
                <a:latin typeface="Bahnschrift SemiLight" panose="020B0502040204020203" pitchFamily="34" charset="0"/>
              </a:rPr>
            </a:br>
            <a:r>
              <a:rPr lang="sv-SE" sz="3200" b="1" dirty="0">
                <a:latin typeface="Bahnschrift SemiLight" panose="020B0502040204020203" pitchFamily="34" charset="0"/>
              </a:rPr>
              <a:t>(tomatväggarna)</a:t>
            </a:r>
            <a:endParaRPr lang="sv-SE" sz="3200" dirty="0"/>
          </a:p>
        </p:txBody>
      </p:sp>
      <p:sp>
        <p:nvSpPr>
          <p:cNvPr id="9" name="TextBox 8">
            <a:extLst>
              <a:ext uri="{FF2B5EF4-FFF2-40B4-BE49-F238E27FC236}">
                <a16:creationId xmlns:a16="http://schemas.microsoft.com/office/drawing/2014/main" id="{B39AEF9F-82F1-4FDC-B829-BF6235910B75}"/>
              </a:ext>
            </a:extLst>
          </p:cNvPr>
          <p:cNvSpPr txBox="1"/>
          <p:nvPr/>
        </p:nvSpPr>
        <p:spPr>
          <a:xfrm>
            <a:off x="7706666" y="1715872"/>
            <a:ext cx="3676073" cy="5078313"/>
          </a:xfrm>
          <a:prstGeom prst="rect">
            <a:avLst/>
          </a:prstGeom>
          <a:noFill/>
        </p:spPr>
        <p:txBody>
          <a:bodyPr wrap="square" rtlCol="0">
            <a:spAutoFit/>
          </a:bodyPr>
          <a:lstStyle/>
          <a:p>
            <a:pPr algn="ctr"/>
            <a:endParaRPr lang="sv-SE" dirty="0"/>
          </a:p>
          <a:p>
            <a:pPr marL="285750" indent="-285750">
              <a:buFont typeface="Arial" panose="020B0604020202020204" pitchFamily="34" charset="0"/>
              <a:buChar char="•"/>
            </a:pPr>
            <a:r>
              <a:rPr lang="sv-SE" dirty="0"/>
              <a:t>#budgetodlar</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dirty="0"/>
              <a:t>Olika sorters tomater på olika platser i trädgården</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dirty="0"/>
              <a:t>Färska tomater året runt = äter och odlar olika kategorier</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dirty="0"/>
              <a:t>Ålderman Spenat &amp; Målla</a:t>
            </a:r>
          </a:p>
          <a:p>
            <a:pPr marL="285750" indent="-285750">
              <a:buFont typeface="Arial" panose="020B0604020202020204" pitchFamily="34" charset="0"/>
              <a:buChar char="•"/>
            </a:pPr>
            <a:r>
              <a:rPr lang="sv-SE" dirty="0"/>
              <a:t>Gesäll i Tomatskrået</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dirty="0" err="1"/>
              <a:t>Fröodlar</a:t>
            </a:r>
            <a:r>
              <a:rPr lang="sv-SE" dirty="0"/>
              <a:t> på annan plats än väggarna</a:t>
            </a:r>
          </a:p>
          <a:p>
            <a:endParaRPr lang="sv-SE" dirty="0"/>
          </a:p>
          <a:p>
            <a:endParaRPr lang="sv-SE" dirty="0"/>
          </a:p>
          <a:p>
            <a:pPr algn="ctr"/>
            <a:r>
              <a:rPr lang="sv-SE" b="1" dirty="0"/>
              <a:t>Alla vägar bär till Rom!</a:t>
            </a:r>
          </a:p>
          <a:p>
            <a:endParaRPr lang="sv-SE" dirty="0"/>
          </a:p>
        </p:txBody>
      </p:sp>
      <p:pic>
        <p:nvPicPr>
          <p:cNvPr id="3" name="Platshållare för innehåll 5">
            <a:extLst>
              <a:ext uri="{FF2B5EF4-FFF2-40B4-BE49-F238E27FC236}">
                <a16:creationId xmlns:a16="http://schemas.microsoft.com/office/drawing/2014/main" id="{31FC05A4-C5D5-56DE-FB8A-1B2A00AFEF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91" y="117521"/>
            <a:ext cx="5298366" cy="6622958"/>
          </a:xfrm>
          <a:prstGeom prst="rect">
            <a:avLst/>
          </a:prstGeom>
        </p:spPr>
      </p:pic>
    </p:spTree>
    <p:extLst>
      <p:ext uri="{BB962C8B-B14F-4D97-AF65-F5344CB8AC3E}">
        <p14:creationId xmlns:p14="http://schemas.microsoft.com/office/powerpoint/2010/main" val="3458770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4">
            <a:extLst>
              <a:ext uri="{FF2B5EF4-FFF2-40B4-BE49-F238E27FC236}">
                <a16:creationId xmlns:a16="http://schemas.microsoft.com/office/drawing/2014/main" id="{DF5D7639-C813-BB52-8B08-7C9D69683D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7924" y="143905"/>
            <a:ext cx="5256152" cy="6570190"/>
          </a:xfrm>
          <a:prstGeom prst="rect">
            <a:avLst/>
          </a:prstGeom>
        </p:spPr>
      </p:pic>
    </p:spTree>
    <p:extLst>
      <p:ext uri="{BB962C8B-B14F-4D97-AF65-F5344CB8AC3E}">
        <p14:creationId xmlns:p14="http://schemas.microsoft.com/office/powerpoint/2010/main" val="2141048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F581466A-17CA-3551-6717-E6E6FDD036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8768" y="383787"/>
            <a:ext cx="6234463" cy="6234463"/>
          </a:xfrm>
        </p:spPr>
      </p:pic>
    </p:spTree>
    <p:extLst>
      <p:ext uri="{BB962C8B-B14F-4D97-AF65-F5344CB8AC3E}">
        <p14:creationId xmlns:p14="http://schemas.microsoft.com/office/powerpoint/2010/main" val="3088967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EA47BF-881C-AC3B-606C-65C3D0E99062}"/>
              </a:ext>
            </a:extLst>
          </p:cNvPr>
          <p:cNvSpPr>
            <a:spLocks noGrp="1"/>
          </p:cNvSpPr>
          <p:nvPr>
            <p:ph type="title"/>
          </p:nvPr>
        </p:nvSpPr>
        <p:spPr/>
        <p:txBody>
          <a:bodyPr/>
          <a:lstStyle/>
          <a:p>
            <a:pPr algn="ctr"/>
            <a:r>
              <a:rPr lang="sv-SE" b="1" dirty="0" err="1">
                <a:latin typeface="Bahnschrift SemiLight" panose="020B0502040204020203" pitchFamily="34" charset="0"/>
              </a:rPr>
              <a:t>Pallkragsodlingen</a:t>
            </a:r>
            <a:r>
              <a:rPr lang="sv-SE" b="1" dirty="0">
                <a:latin typeface="Bahnschrift SemiLight" panose="020B0502040204020203" pitchFamily="34" charset="0"/>
              </a:rPr>
              <a:t> 2016</a:t>
            </a:r>
            <a:endParaRPr lang="sv-SE" dirty="0"/>
          </a:p>
        </p:txBody>
      </p:sp>
      <p:pic>
        <p:nvPicPr>
          <p:cNvPr id="4" name="Platshållare för innehåll 9">
            <a:extLst>
              <a:ext uri="{FF2B5EF4-FFF2-40B4-BE49-F238E27FC236}">
                <a16:creationId xmlns:a16="http://schemas.microsoft.com/office/drawing/2014/main" id="{239D92B5-7EE9-6759-935B-9934A10A86D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5400000">
            <a:off x="3508582" y="2094857"/>
            <a:ext cx="5327235" cy="3995022"/>
          </a:xfrm>
        </p:spPr>
      </p:pic>
    </p:spTree>
    <p:extLst>
      <p:ext uri="{BB962C8B-B14F-4D97-AF65-F5344CB8AC3E}">
        <p14:creationId xmlns:p14="http://schemas.microsoft.com/office/powerpoint/2010/main" val="3741772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231863-1FFD-892E-8DD5-85D9855809B6}"/>
              </a:ext>
            </a:extLst>
          </p:cNvPr>
          <p:cNvSpPr>
            <a:spLocks noGrp="1"/>
          </p:cNvSpPr>
          <p:nvPr>
            <p:ph type="title"/>
          </p:nvPr>
        </p:nvSpPr>
        <p:spPr/>
        <p:txBody>
          <a:bodyPr/>
          <a:lstStyle/>
          <a:p>
            <a:pPr algn="ctr"/>
            <a:r>
              <a:rPr lang="sv-SE" b="1" dirty="0" err="1">
                <a:latin typeface="Bahnschrift SemiLight" panose="020B0502040204020203" pitchFamily="34" charset="0"/>
              </a:rPr>
              <a:t>Pallkragsodlingen</a:t>
            </a:r>
            <a:r>
              <a:rPr lang="sv-SE" b="1" dirty="0">
                <a:latin typeface="Bahnschrift SemiLight" panose="020B0502040204020203" pitchFamily="34" charset="0"/>
              </a:rPr>
              <a:t> 2023</a:t>
            </a:r>
            <a:endParaRPr lang="sv-SE" dirty="0"/>
          </a:p>
        </p:txBody>
      </p:sp>
      <p:pic>
        <p:nvPicPr>
          <p:cNvPr id="6" name="Platshållare för innehåll 11">
            <a:extLst>
              <a:ext uri="{FF2B5EF4-FFF2-40B4-BE49-F238E27FC236}">
                <a16:creationId xmlns:a16="http://schemas.microsoft.com/office/drawing/2014/main" id="{2860FEE6-CDCE-BF89-7C84-37D952988A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501901" y="2073872"/>
            <a:ext cx="5467813" cy="4100444"/>
          </a:xfrm>
          <a:prstGeom prst="rect">
            <a:avLst/>
          </a:prstGeom>
        </p:spPr>
      </p:pic>
    </p:spTree>
    <p:extLst>
      <p:ext uri="{BB962C8B-B14F-4D97-AF65-F5344CB8AC3E}">
        <p14:creationId xmlns:p14="http://schemas.microsoft.com/office/powerpoint/2010/main" val="3178304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60CA6D05-3FF0-A8CE-DA34-D4C2200C76C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50900" y="158750"/>
            <a:ext cx="3581400" cy="3581400"/>
          </a:xfrm>
        </p:spPr>
      </p:pic>
      <p:pic>
        <p:nvPicPr>
          <p:cNvPr id="16" name="Platshållare för innehåll 15">
            <a:extLst>
              <a:ext uri="{FF2B5EF4-FFF2-40B4-BE49-F238E27FC236}">
                <a16:creationId xmlns:a16="http://schemas.microsoft.com/office/drawing/2014/main" id="{9A447D21-AE96-80AE-7C49-B622ECB301E1}"/>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487737" y="3067050"/>
            <a:ext cx="3784600" cy="3784600"/>
          </a:xfrm>
        </p:spPr>
      </p:pic>
      <p:pic>
        <p:nvPicPr>
          <p:cNvPr id="18" name="Bildobjekt 17">
            <a:extLst>
              <a:ext uri="{FF2B5EF4-FFF2-40B4-BE49-F238E27FC236}">
                <a16:creationId xmlns:a16="http://schemas.microsoft.com/office/drawing/2014/main" id="{F20CEFE8-3B0D-BA5E-61F8-0127764C10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8250" y="409574"/>
            <a:ext cx="4330700" cy="5413375"/>
          </a:xfrm>
          <a:prstGeom prst="rect">
            <a:avLst/>
          </a:prstGeom>
        </p:spPr>
      </p:pic>
    </p:spTree>
    <p:extLst>
      <p:ext uri="{BB962C8B-B14F-4D97-AF65-F5344CB8AC3E}">
        <p14:creationId xmlns:p14="http://schemas.microsoft.com/office/powerpoint/2010/main" val="1408446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313DAC-0597-BCE4-245C-E890C37556C8}"/>
              </a:ext>
            </a:extLst>
          </p:cNvPr>
          <p:cNvSpPr>
            <a:spLocks noGrp="1"/>
          </p:cNvSpPr>
          <p:nvPr>
            <p:ph type="title"/>
          </p:nvPr>
        </p:nvSpPr>
        <p:spPr/>
        <p:txBody>
          <a:bodyPr/>
          <a:lstStyle/>
          <a:p>
            <a:pPr algn="ctr"/>
            <a:r>
              <a:rPr lang="sv-SE" dirty="0"/>
              <a:t>Spenat i odlingen</a:t>
            </a:r>
          </a:p>
        </p:txBody>
      </p:sp>
      <p:pic>
        <p:nvPicPr>
          <p:cNvPr id="12" name="Platshållare för innehåll 11">
            <a:extLst>
              <a:ext uri="{FF2B5EF4-FFF2-40B4-BE49-F238E27FC236}">
                <a16:creationId xmlns:a16="http://schemas.microsoft.com/office/drawing/2014/main" id="{26A678AF-7C68-2976-C857-38780D74093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13500" y="1873250"/>
            <a:ext cx="4406900" cy="4406900"/>
          </a:xfrm>
        </p:spPr>
      </p:pic>
      <p:pic>
        <p:nvPicPr>
          <p:cNvPr id="16" name="Platshållare för innehåll 15">
            <a:extLst>
              <a:ext uri="{FF2B5EF4-FFF2-40B4-BE49-F238E27FC236}">
                <a16:creationId xmlns:a16="http://schemas.microsoft.com/office/drawing/2014/main" id="{9EBA224F-4C64-6FB2-5E68-A84F32432347}"/>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2129790" y="1873250"/>
            <a:ext cx="3525520" cy="4406900"/>
          </a:xfrm>
        </p:spPr>
      </p:pic>
    </p:spTree>
    <p:extLst>
      <p:ext uri="{BB962C8B-B14F-4D97-AF65-F5344CB8AC3E}">
        <p14:creationId xmlns:p14="http://schemas.microsoft.com/office/powerpoint/2010/main" val="75803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67E1D8-9F49-2B31-B9C7-60B0A62E99AB}"/>
              </a:ext>
            </a:extLst>
          </p:cNvPr>
          <p:cNvSpPr>
            <a:spLocks noGrp="1"/>
          </p:cNvSpPr>
          <p:nvPr>
            <p:ph type="title"/>
          </p:nvPr>
        </p:nvSpPr>
        <p:spPr/>
        <p:txBody>
          <a:bodyPr/>
          <a:lstStyle/>
          <a:p>
            <a:pPr algn="ctr"/>
            <a:r>
              <a:rPr lang="sv-SE" dirty="0"/>
              <a:t>Fördelar och nackdelar med spenat</a:t>
            </a:r>
          </a:p>
        </p:txBody>
      </p:sp>
      <p:sp>
        <p:nvSpPr>
          <p:cNvPr id="3" name="Platshållare för text 2">
            <a:extLst>
              <a:ext uri="{FF2B5EF4-FFF2-40B4-BE49-F238E27FC236}">
                <a16:creationId xmlns:a16="http://schemas.microsoft.com/office/drawing/2014/main" id="{69F8D1FE-B016-3870-013F-717F413A5780}"/>
              </a:ext>
            </a:extLst>
          </p:cNvPr>
          <p:cNvSpPr>
            <a:spLocks noGrp="1"/>
          </p:cNvSpPr>
          <p:nvPr>
            <p:ph type="body" idx="1"/>
          </p:nvPr>
        </p:nvSpPr>
        <p:spPr/>
        <p:txBody>
          <a:bodyPr/>
          <a:lstStyle/>
          <a:p>
            <a:pPr algn="ctr"/>
            <a:r>
              <a:rPr lang="sv-SE" dirty="0">
                <a:sym typeface="Wingdings" panose="05000000000000000000" pitchFamily="2" charset="2"/>
              </a:rPr>
              <a:t></a:t>
            </a:r>
            <a:endParaRPr lang="sv-SE" dirty="0"/>
          </a:p>
        </p:txBody>
      </p:sp>
      <p:sp>
        <p:nvSpPr>
          <p:cNvPr id="4" name="Platshållare för innehåll 3">
            <a:extLst>
              <a:ext uri="{FF2B5EF4-FFF2-40B4-BE49-F238E27FC236}">
                <a16:creationId xmlns:a16="http://schemas.microsoft.com/office/drawing/2014/main" id="{280A108C-8B1B-D7DA-5294-B428150BDFF6}"/>
              </a:ext>
            </a:extLst>
          </p:cNvPr>
          <p:cNvSpPr>
            <a:spLocks noGrp="1"/>
          </p:cNvSpPr>
          <p:nvPr>
            <p:ph sz="half" idx="2"/>
          </p:nvPr>
        </p:nvSpPr>
        <p:spPr/>
        <p:txBody>
          <a:bodyPr>
            <a:normAutofit fontScale="85000" lnSpcReduction="20000"/>
          </a:bodyPr>
          <a:lstStyle/>
          <a:p>
            <a:r>
              <a:rPr lang="sv-SE" dirty="0"/>
              <a:t>Nyttig!</a:t>
            </a:r>
          </a:p>
          <a:p>
            <a:r>
              <a:rPr lang="sv-SE" dirty="0"/>
              <a:t>Direktsås! Behöver inte </a:t>
            </a:r>
            <a:r>
              <a:rPr lang="sv-SE" dirty="0" err="1"/>
              <a:t>förodlas</a:t>
            </a:r>
            <a:r>
              <a:rPr lang="sv-SE" dirty="0"/>
              <a:t> inomhus.</a:t>
            </a:r>
          </a:p>
          <a:p>
            <a:r>
              <a:rPr lang="sv-SE" dirty="0"/>
              <a:t>Behöver inte växthus</a:t>
            </a:r>
          </a:p>
          <a:p>
            <a:r>
              <a:rPr lang="sv-SE" dirty="0"/>
              <a:t>Kan sås tidigt</a:t>
            </a:r>
          </a:p>
          <a:p>
            <a:r>
              <a:rPr lang="sv-SE" dirty="0"/>
              <a:t>Kan övervintras</a:t>
            </a:r>
          </a:p>
          <a:p>
            <a:r>
              <a:rPr lang="sv-SE" dirty="0"/>
              <a:t>Kan täckas med fiberduk = </a:t>
            </a:r>
            <a:br>
              <a:rPr lang="sv-SE" dirty="0"/>
            </a:br>
            <a:r>
              <a:rPr lang="sv-SE" dirty="0"/>
              <a:t>kan odla flera sorter samtidigt</a:t>
            </a:r>
          </a:p>
          <a:p>
            <a:r>
              <a:rPr lang="sv-SE" dirty="0"/>
              <a:t>”Högstatus”</a:t>
            </a:r>
          </a:p>
        </p:txBody>
      </p:sp>
      <p:sp>
        <p:nvSpPr>
          <p:cNvPr id="5" name="Platshållare för text 4">
            <a:extLst>
              <a:ext uri="{FF2B5EF4-FFF2-40B4-BE49-F238E27FC236}">
                <a16:creationId xmlns:a16="http://schemas.microsoft.com/office/drawing/2014/main" id="{B9FC86EB-7AFF-2FBA-07BF-1E29EB11437B}"/>
              </a:ext>
            </a:extLst>
          </p:cNvPr>
          <p:cNvSpPr>
            <a:spLocks noGrp="1"/>
          </p:cNvSpPr>
          <p:nvPr>
            <p:ph type="body" sz="quarter" idx="3"/>
          </p:nvPr>
        </p:nvSpPr>
        <p:spPr/>
        <p:txBody>
          <a:bodyPr/>
          <a:lstStyle/>
          <a:p>
            <a:pPr algn="ctr"/>
            <a:r>
              <a:rPr lang="sv-SE" dirty="0">
                <a:sym typeface="Wingdings" panose="05000000000000000000" pitchFamily="2" charset="2"/>
              </a:rPr>
              <a:t></a:t>
            </a:r>
            <a:endParaRPr lang="sv-SE" dirty="0"/>
          </a:p>
        </p:txBody>
      </p:sp>
      <p:sp>
        <p:nvSpPr>
          <p:cNvPr id="6" name="Platshållare för innehåll 5">
            <a:extLst>
              <a:ext uri="{FF2B5EF4-FFF2-40B4-BE49-F238E27FC236}">
                <a16:creationId xmlns:a16="http://schemas.microsoft.com/office/drawing/2014/main" id="{7DFA7751-AC9C-033C-2667-49346A558E1E}"/>
              </a:ext>
            </a:extLst>
          </p:cNvPr>
          <p:cNvSpPr>
            <a:spLocks noGrp="1"/>
          </p:cNvSpPr>
          <p:nvPr>
            <p:ph sz="quarter" idx="4"/>
          </p:nvPr>
        </p:nvSpPr>
        <p:spPr>
          <a:xfrm>
            <a:off x="6525013" y="3305207"/>
            <a:ext cx="5131727" cy="2562193"/>
          </a:xfrm>
        </p:spPr>
        <p:txBody>
          <a:bodyPr>
            <a:normAutofit fontScale="85000" lnSpcReduction="20000"/>
          </a:bodyPr>
          <a:lstStyle/>
          <a:p>
            <a:r>
              <a:rPr lang="sv-SE" dirty="0"/>
              <a:t>Jämn vattning!  </a:t>
            </a:r>
            <a:r>
              <a:rPr lang="sv-SE" sz="1300" dirty="0"/>
              <a:t>(annars går i blom)</a:t>
            </a:r>
          </a:p>
          <a:p>
            <a:r>
              <a:rPr lang="sv-SE" dirty="0"/>
              <a:t>Inte för tätt! </a:t>
            </a:r>
            <a:r>
              <a:rPr lang="sv-SE" sz="1300" dirty="0"/>
              <a:t>(annars går i blom)</a:t>
            </a:r>
          </a:p>
          <a:p>
            <a:r>
              <a:rPr lang="sv-SE" dirty="0"/>
              <a:t>Inte så mitt i sommaren </a:t>
            </a:r>
            <a:r>
              <a:rPr lang="sv-SE" sz="1300" dirty="0"/>
              <a:t>(annars går i blom)</a:t>
            </a:r>
          </a:p>
          <a:p>
            <a:r>
              <a:rPr lang="sv-SE" dirty="0"/>
              <a:t>Gödsla lagom, inte för mycket kväve! </a:t>
            </a:r>
            <a:r>
              <a:rPr lang="sv-SE" sz="1300" dirty="0"/>
              <a:t>(nitrat till nitrit vid uppvärmning/ om tillagad spenat står länge i rumstemperatur)</a:t>
            </a:r>
          </a:p>
          <a:p>
            <a:r>
              <a:rPr lang="sv-SE" dirty="0"/>
              <a:t>Skydda mot skadedjur</a:t>
            </a:r>
          </a:p>
          <a:p>
            <a:r>
              <a:rPr lang="sv-SE" dirty="0"/>
              <a:t>Mest F1-or kvar i handeln…</a:t>
            </a:r>
          </a:p>
        </p:txBody>
      </p:sp>
    </p:spTree>
    <p:extLst>
      <p:ext uri="{BB962C8B-B14F-4D97-AF65-F5344CB8AC3E}">
        <p14:creationId xmlns:p14="http://schemas.microsoft.com/office/powerpoint/2010/main" val="4095052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437123-4CA8-A568-04A8-713EC5EECFA1}"/>
              </a:ext>
            </a:extLst>
          </p:cNvPr>
          <p:cNvSpPr>
            <a:spLocks noGrp="1"/>
          </p:cNvSpPr>
          <p:nvPr>
            <p:ph type="title"/>
          </p:nvPr>
        </p:nvSpPr>
        <p:spPr/>
        <p:txBody>
          <a:bodyPr/>
          <a:lstStyle/>
          <a:p>
            <a:r>
              <a:rPr lang="sv-SE" dirty="0"/>
              <a:t>Tänk på…</a:t>
            </a:r>
          </a:p>
        </p:txBody>
      </p:sp>
      <p:sp>
        <p:nvSpPr>
          <p:cNvPr id="3" name="Platshållare för innehåll 2">
            <a:extLst>
              <a:ext uri="{FF2B5EF4-FFF2-40B4-BE49-F238E27FC236}">
                <a16:creationId xmlns:a16="http://schemas.microsoft.com/office/drawing/2014/main" id="{7E90B122-E9A1-7ED6-8D30-3113815C04FB}"/>
              </a:ext>
            </a:extLst>
          </p:cNvPr>
          <p:cNvSpPr>
            <a:spLocks noGrp="1"/>
          </p:cNvSpPr>
          <p:nvPr>
            <p:ph sz="half" idx="1"/>
          </p:nvPr>
        </p:nvSpPr>
        <p:spPr/>
        <p:txBody>
          <a:bodyPr>
            <a:normAutofit lnSpcReduction="10000"/>
          </a:bodyPr>
          <a:lstStyle/>
          <a:p>
            <a:r>
              <a:rPr lang="sv-SE" dirty="0"/>
              <a:t>Spenat är en extrem korspollinerare</a:t>
            </a:r>
          </a:p>
          <a:p>
            <a:r>
              <a:rPr lang="sv-SE" dirty="0" err="1"/>
              <a:t>Vindpollineras</a:t>
            </a:r>
            <a:r>
              <a:rPr lang="sv-SE" dirty="0"/>
              <a:t> </a:t>
            </a:r>
          </a:p>
          <a:p>
            <a:r>
              <a:rPr lang="sv-SE" dirty="0"/>
              <a:t>Ca 1000 m avstånd mellan sorter</a:t>
            </a:r>
          </a:p>
          <a:p>
            <a:endParaRPr lang="sv-SE" dirty="0"/>
          </a:p>
          <a:p>
            <a:r>
              <a:rPr lang="sv-SE" dirty="0"/>
              <a:t>Korsar sig lätt med andra spenatsorter men inte med andra arter inom familjen. </a:t>
            </a:r>
            <a:br>
              <a:rPr lang="sv-SE" dirty="0"/>
            </a:br>
            <a:br>
              <a:rPr lang="sv-SE" dirty="0"/>
            </a:br>
            <a:r>
              <a:rPr lang="sv-SE" dirty="0"/>
              <a:t>Dvs korsar sig inte med målla, inte med rödbetor, inte med mangold.</a:t>
            </a:r>
          </a:p>
          <a:p>
            <a:endParaRPr lang="sv-SE" dirty="0"/>
          </a:p>
        </p:txBody>
      </p:sp>
      <p:pic>
        <p:nvPicPr>
          <p:cNvPr id="6" name="Platshållare för innehåll 5">
            <a:extLst>
              <a:ext uri="{FF2B5EF4-FFF2-40B4-BE49-F238E27FC236}">
                <a16:creationId xmlns:a16="http://schemas.microsoft.com/office/drawing/2014/main" id="{178A376C-BF2B-D44C-783C-78490337972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58012" y="2286000"/>
            <a:ext cx="3581400" cy="3581400"/>
          </a:xfrm>
        </p:spPr>
      </p:pic>
    </p:spTree>
    <p:extLst>
      <p:ext uri="{BB962C8B-B14F-4D97-AF65-F5344CB8AC3E}">
        <p14:creationId xmlns:p14="http://schemas.microsoft.com/office/powerpoint/2010/main" val="3283655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C98F6D-51CD-E956-0D6E-0A865C957B2C}"/>
              </a:ext>
            </a:extLst>
          </p:cNvPr>
          <p:cNvSpPr>
            <a:spLocks noGrp="1"/>
          </p:cNvSpPr>
          <p:nvPr>
            <p:ph type="title"/>
          </p:nvPr>
        </p:nvSpPr>
        <p:spPr/>
        <p:txBody>
          <a:bodyPr/>
          <a:lstStyle/>
          <a:p>
            <a:pPr algn="ctr"/>
            <a:r>
              <a:rPr lang="sv-SE" dirty="0"/>
              <a:t>Spenat i sorter:</a:t>
            </a:r>
          </a:p>
        </p:txBody>
      </p:sp>
      <p:pic>
        <p:nvPicPr>
          <p:cNvPr id="6" name="Platshållare för innehåll 5">
            <a:extLst>
              <a:ext uri="{FF2B5EF4-FFF2-40B4-BE49-F238E27FC236}">
                <a16:creationId xmlns:a16="http://schemas.microsoft.com/office/drawing/2014/main" id="{F52F262E-159E-14D3-66DF-B69060975DB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28786" y="2008187"/>
            <a:ext cx="4291013" cy="4291013"/>
          </a:xfrm>
        </p:spPr>
      </p:pic>
      <p:sp>
        <p:nvSpPr>
          <p:cNvPr id="4" name="Platshållare för innehåll 3">
            <a:extLst>
              <a:ext uri="{FF2B5EF4-FFF2-40B4-BE49-F238E27FC236}">
                <a16:creationId xmlns:a16="http://schemas.microsoft.com/office/drawing/2014/main" id="{BFFC1A2B-F82D-59F1-F4F8-B64E0D8D222D}"/>
              </a:ext>
            </a:extLst>
          </p:cNvPr>
          <p:cNvSpPr>
            <a:spLocks noGrp="1"/>
          </p:cNvSpPr>
          <p:nvPr>
            <p:ph sz="half" idx="2"/>
          </p:nvPr>
        </p:nvSpPr>
        <p:spPr>
          <a:xfrm>
            <a:off x="6376984" y="1473200"/>
            <a:ext cx="5618165" cy="5238749"/>
          </a:xfrm>
        </p:spPr>
        <p:txBody>
          <a:bodyPr>
            <a:normAutofit fontScale="92500" lnSpcReduction="10000"/>
          </a:bodyPr>
          <a:lstStyle/>
          <a:p>
            <a:r>
              <a:rPr lang="sv-SE" dirty="0"/>
              <a:t>Avon</a:t>
            </a:r>
          </a:p>
          <a:p>
            <a:r>
              <a:rPr lang="sv-SE" dirty="0" err="1"/>
              <a:t>Bloomsdale</a:t>
            </a:r>
            <a:r>
              <a:rPr lang="sv-SE" dirty="0"/>
              <a:t> Long </a:t>
            </a:r>
            <a:r>
              <a:rPr lang="sv-SE" dirty="0" err="1"/>
              <a:t>Standing</a:t>
            </a:r>
            <a:endParaRPr lang="sv-SE" dirty="0"/>
          </a:p>
          <a:p>
            <a:r>
              <a:rPr lang="sv-SE" dirty="0" err="1"/>
              <a:t>Butterflay</a:t>
            </a:r>
            <a:endParaRPr lang="sv-SE" dirty="0"/>
          </a:p>
          <a:p>
            <a:r>
              <a:rPr lang="sv-SE" dirty="0"/>
              <a:t>Giant Winter</a:t>
            </a:r>
          </a:p>
          <a:p>
            <a:r>
              <a:rPr lang="sv-SE" dirty="0"/>
              <a:t>Matador /Atlanta /Viking </a:t>
            </a:r>
          </a:p>
          <a:p>
            <a:r>
              <a:rPr lang="sv-SE" dirty="0" err="1"/>
              <a:t>Melody</a:t>
            </a:r>
            <a:endParaRPr lang="sv-SE" dirty="0"/>
          </a:p>
          <a:p>
            <a:r>
              <a:rPr lang="sv-SE" dirty="0" err="1"/>
              <a:t>Monstrueux</a:t>
            </a:r>
            <a:r>
              <a:rPr lang="sv-SE" dirty="0"/>
              <a:t> de </a:t>
            </a:r>
            <a:r>
              <a:rPr lang="sv-SE" dirty="0" err="1"/>
              <a:t>Viroflay</a:t>
            </a:r>
            <a:endParaRPr lang="sv-SE" dirty="0"/>
          </a:p>
          <a:p>
            <a:r>
              <a:rPr lang="sv-SE" dirty="0"/>
              <a:t>Olympia</a:t>
            </a:r>
          </a:p>
          <a:p>
            <a:r>
              <a:rPr lang="sv-SE" dirty="0" err="1"/>
              <a:t>Rebris</a:t>
            </a:r>
            <a:r>
              <a:rPr lang="sv-SE" dirty="0"/>
              <a:t> - (Nummer NGB11703)</a:t>
            </a:r>
          </a:p>
          <a:p>
            <a:r>
              <a:rPr lang="sv-SE" dirty="0"/>
              <a:t>Regal</a:t>
            </a:r>
          </a:p>
          <a:p>
            <a:r>
              <a:rPr lang="sv-SE" dirty="0"/>
              <a:t>Space</a:t>
            </a:r>
          </a:p>
          <a:p>
            <a:r>
              <a:rPr lang="sv-SE" dirty="0" err="1"/>
              <a:t>Tyee</a:t>
            </a:r>
            <a:endParaRPr lang="sv-SE" dirty="0"/>
          </a:p>
          <a:p>
            <a:r>
              <a:rPr lang="sv-SE" dirty="0" err="1"/>
              <a:t>Vroeg</a:t>
            </a:r>
            <a:r>
              <a:rPr lang="sv-SE" dirty="0"/>
              <a:t> </a:t>
            </a:r>
            <a:r>
              <a:rPr lang="sv-SE" dirty="0" err="1"/>
              <a:t>Reuzenblad</a:t>
            </a:r>
            <a:endParaRPr lang="sv-SE" dirty="0"/>
          </a:p>
          <a:p>
            <a:endParaRPr lang="sv-SE" dirty="0"/>
          </a:p>
        </p:txBody>
      </p:sp>
    </p:spTree>
    <p:extLst>
      <p:ext uri="{BB962C8B-B14F-4D97-AF65-F5344CB8AC3E}">
        <p14:creationId xmlns:p14="http://schemas.microsoft.com/office/powerpoint/2010/main" val="2155440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42252-4ADC-F317-3D83-4B7A60922BD5}"/>
              </a:ext>
            </a:extLst>
          </p:cNvPr>
          <p:cNvSpPr>
            <a:spLocks noGrp="1"/>
          </p:cNvSpPr>
          <p:nvPr>
            <p:ph type="title"/>
          </p:nvPr>
        </p:nvSpPr>
        <p:spPr>
          <a:xfrm>
            <a:off x="1371600" y="685800"/>
            <a:ext cx="9601200" cy="823912"/>
          </a:xfrm>
        </p:spPr>
        <p:txBody>
          <a:bodyPr/>
          <a:lstStyle/>
          <a:p>
            <a:pPr algn="ctr"/>
            <a:r>
              <a:rPr lang="sv-SE" dirty="0"/>
              <a:t>Spenat</a:t>
            </a:r>
          </a:p>
        </p:txBody>
      </p:sp>
      <p:sp>
        <p:nvSpPr>
          <p:cNvPr id="3" name="Platshållare för text 2">
            <a:extLst>
              <a:ext uri="{FF2B5EF4-FFF2-40B4-BE49-F238E27FC236}">
                <a16:creationId xmlns:a16="http://schemas.microsoft.com/office/drawing/2014/main" id="{D53A6334-9C8A-ADFA-1456-5D5FECE3E198}"/>
              </a:ext>
            </a:extLst>
          </p:cNvPr>
          <p:cNvSpPr>
            <a:spLocks noGrp="1"/>
          </p:cNvSpPr>
          <p:nvPr>
            <p:ph type="body" idx="1"/>
          </p:nvPr>
        </p:nvSpPr>
        <p:spPr>
          <a:xfrm>
            <a:off x="1475678" y="1267269"/>
            <a:ext cx="4443984" cy="823912"/>
          </a:xfrm>
        </p:spPr>
        <p:txBody>
          <a:bodyPr/>
          <a:lstStyle/>
          <a:p>
            <a:pPr algn="ctr"/>
            <a:r>
              <a:rPr lang="sv-SE" dirty="0" err="1"/>
              <a:t>Butterflay</a:t>
            </a:r>
            <a:endParaRPr lang="sv-SE" dirty="0"/>
          </a:p>
          <a:p>
            <a:pPr algn="ctr"/>
            <a:r>
              <a:rPr lang="sv-SE" sz="1400" dirty="0"/>
              <a:t>Tidig, storbladig (ca 35 </a:t>
            </a:r>
            <a:r>
              <a:rPr lang="sv-SE" sz="1400" dirty="0" err="1"/>
              <a:t>dgr</a:t>
            </a:r>
            <a:r>
              <a:rPr lang="sv-SE" sz="1400" dirty="0"/>
              <a:t>)</a:t>
            </a:r>
          </a:p>
        </p:txBody>
      </p:sp>
      <p:pic>
        <p:nvPicPr>
          <p:cNvPr id="8" name="Platshållare för innehåll 7">
            <a:extLst>
              <a:ext uri="{FF2B5EF4-FFF2-40B4-BE49-F238E27FC236}">
                <a16:creationId xmlns:a16="http://schemas.microsoft.com/office/drawing/2014/main" id="{AB1C85BC-F026-DEA8-F5AB-EDE526A83E6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880108" y="2566814"/>
            <a:ext cx="3426967" cy="3426967"/>
          </a:xfrm>
        </p:spPr>
      </p:pic>
      <p:sp>
        <p:nvSpPr>
          <p:cNvPr id="5" name="Platshållare för text 4">
            <a:extLst>
              <a:ext uri="{FF2B5EF4-FFF2-40B4-BE49-F238E27FC236}">
                <a16:creationId xmlns:a16="http://schemas.microsoft.com/office/drawing/2014/main" id="{DB723343-11DD-CD12-C56E-6B0061803EA0}"/>
              </a:ext>
            </a:extLst>
          </p:cNvPr>
          <p:cNvSpPr>
            <a:spLocks noGrp="1"/>
          </p:cNvSpPr>
          <p:nvPr>
            <p:ph type="body" sz="quarter" idx="3"/>
          </p:nvPr>
        </p:nvSpPr>
        <p:spPr>
          <a:xfrm>
            <a:off x="6528816" y="1267269"/>
            <a:ext cx="4443984" cy="823912"/>
          </a:xfrm>
        </p:spPr>
        <p:txBody>
          <a:bodyPr/>
          <a:lstStyle/>
          <a:p>
            <a:pPr algn="ctr"/>
            <a:r>
              <a:rPr lang="sv-SE" dirty="0"/>
              <a:t>Giant Winter</a:t>
            </a:r>
          </a:p>
          <a:p>
            <a:pPr algn="ctr"/>
            <a:r>
              <a:rPr lang="sv-SE" sz="1400" dirty="0"/>
              <a:t>Köldtålig, bredväxande (40-60 </a:t>
            </a:r>
            <a:r>
              <a:rPr lang="sv-SE" sz="1400" dirty="0" err="1"/>
              <a:t>dgr</a:t>
            </a:r>
            <a:r>
              <a:rPr lang="sv-SE" sz="1400" dirty="0"/>
              <a:t>)</a:t>
            </a:r>
          </a:p>
        </p:txBody>
      </p:sp>
      <p:pic>
        <p:nvPicPr>
          <p:cNvPr id="10" name="Platshållare för innehåll 9">
            <a:extLst>
              <a:ext uri="{FF2B5EF4-FFF2-40B4-BE49-F238E27FC236}">
                <a16:creationId xmlns:a16="http://schemas.microsoft.com/office/drawing/2014/main" id="{82B74A4C-123F-9B3B-FE62-CE82DC9E8861}"/>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884927" y="2566814"/>
            <a:ext cx="3426967" cy="3426967"/>
          </a:xfrm>
        </p:spPr>
      </p:pic>
    </p:spTree>
    <p:extLst>
      <p:ext uri="{BB962C8B-B14F-4D97-AF65-F5344CB8AC3E}">
        <p14:creationId xmlns:p14="http://schemas.microsoft.com/office/powerpoint/2010/main" val="272504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96682E-1A4E-6B72-4F9E-F23F28D8B91E}"/>
              </a:ext>
            </a:extLst>
          </p:cNvPr>
          <p:cNvSpPr>
            <a:spLocks noGrp="1"/>
          </p:cNvSpPr>
          <p:nvPr>
            <p:ph type="title"/>
          </p:nvPr>
        </p:nvSpPr>
        <p:spPr/>
        <p:txBody>
          <a:bodyPr/>
          <a:lstStyle/>
          <a:p>
            <a:pPr algn="ctr"/>
            <a:r>
              <a:rPr lang="sv-SE" dirty="0"/>
              <a:t>Övervintrad spenat</a:t>
            </a:r>
          </a:p>
        </p:txBody>
      </p:sp>
      <p:pic>
        <p:nvPicPr>
          <p:cNvPr id="5" name="Platshållare för innehåll 4">
            <a:extLst>
              <a:ext uri="{FF2B5EF4-FFF2-40B4-BE49-F238E27FC236}">
                <a16:creationId xmlns:a16="http://schemas.microsoft.com/office/drawing/2014/main" id="{95108D0C-30E9-609E-DF6F-508B63126A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76675" y="1733550"/>
            <a:ext cx="4438650" cy="4438650"/>
          </a:xfrm>
        </p:spPr>
      </p:pic>
    </p:spTree>
    <p:extLst>
      <p:ext uri="{BB962C8B-B14F-4D97-AF65-F5344CB8AC3E}">
        <p14:creationId xmlns:p14="http://schemas.microsoft.com/office/powerpoint/2010/main" val="1817967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1C851-F84F-4F99-BEE3-B57B46470F21}"/>
              </a:ext>
            </a:extLst>
          </p:cNvPr>
          <p:cNvSpPr>
            <a:spLocks noGrp="1"/>
          </p:cNvSpPr>
          <p:nvPr>
            <p:ph type="title"/>
          </p:nvPr>
        </p:nvSpPr>
        <p:spPr/>
        <p:txBody>
          <a:bodyPr>
            <a:normAutofit/>
          </a:bodyPr>
          <a:lstStyle/>
          <a:p>
            <a:pPr algn="ctr"/>
            <a:r>
              <a:rPr lang="sv-SE" b="1" dirty="0">
                <a:latin typeface="Bahnschrift SemiLight" panose="020B0502040204020203" pitchFamily="34" charset="0"/>
              </a:rPr>
              <a:t>G</a:t>
            </a:r>
            <a:r>
              <a:rPr lang="sv-SE" sz="4400" b="1" dirty="0">
                <a:latin typeface="Bahnschrift SemiLight" panose="020B0502040204020203" pitchFamily="34" charset="0"/>
              </a:rPr>
              <a:t>od </a:t>
            </a:r>
            <a:r>
              <a:rPr lang="sv-SE" sz="4400" b="1" dirty="0" err="1">
                <a:latin typeface="Bahnschrift SemiLight" panose="020B0502040204020203" pitchFamily="34" charset="0"/>
              </a:rPr>
              <a:t>vårsallad</a:t>
            </a:r>
            <a:br>
              <a:rPr lang="sv-SE" sz="4400" b="1" dirty="0"/>
            </a:br>
            <a:endParaRPr lang="sv-SE" dirty="0"/>
          </a:p>
        </p:txBody>
      </p:sp>
      <p:sp>
        <p:nvSpPr>
          <p:cNvPr id="4" name="Content Placeholder 3">
            <a:extLst>
              <a:ext uri="{FF2B5EF4-FFF2-40B4-BE49-F238E27FC236}">
                <a16:creationId xmlns:a16="http://schemas.microsoft.com/office/drawing/2014/main" id="{27D71CD2-62BA-4657-9AA2-CCEAD88E48EE}"/>
              </a:ext>
            </a:extLst>
          </p:cNvPr>
          <p:cNvSpPr>
            <a:spLocks noGrp="1"/>
          </p:cNvSpPr>
          <p:nvPr>
            <p:ph sz="half" idx="2"/>
          </p:nvPr>
        </p:nvSpPr>
        <p:spPr>
          <a:xfrm>
            <a:off x="6713732" y="1640809"/>
            <a:ext cx="3920736" cy="4337050"/>
          </a:xfrm>
        </p:spPr>
        <p:txBody>
          <a:bodyPr>
            <a:normAutofit/>
          </a:bodyPr>
          <a:lstStyle/>
          <a:p>
            <a:pPr marL="0" indent="0">
              <a:buNone/>
            </a:pPr>
            <a:br>
              <a:rPr lang="sv-SE" dirty="0"/>
            </a:br>
            <a:r>
              <a:rPr lang="sv-SE" dirty="0"/>
              <a:t>*</a:t>
            </a:r>
            <a:r>
              <a:rPr lang="sv-SE" b="1" dirty="0"/>
              <a:t>Målla</a:t>
            </a:r>
            <a:br>
              <a:rPr lang="sv-SE" dirty="0"/>
            </a:br>
            <a:r>
              <a:rPr lang="sv-SE" dirty="0"/>
              <a:t>*</a:t>
            </a:r>
            <a:r>
              <a:rPr lang="sv-SE" b="1" dirty="0"/>
              <a:t>Spenat</a:t>
            </a:r>
            <a:r>
              <a:rPr lang="sv-SE" dirty="0"/>
              <a:t> (övervintrade plantor)</a:t>
            </a:r>
            <a:br>
              <a:rPr lang="sv-SE" dirty="0"/>
            </a:br>
            <a:r>
              <a:rPr lang="sv-SE" dirty="0"/>
              <a:t>*Vitlöksblast</a:t>
            </a:r>
            <a:br>
              <a:rPr lang="sv-SE" dirty="0"/>
            </a:br>
            <a:r>
              <a:rPr lang="sv-SE" dirty="0"/>
              <a:t>*Plocksallat</a:t>
            </a:r>
            <a:br>
              <a:rPr lang="sv-SE" dirty="0"/>
            </a:br>
            <a:r>
              <a:rPr lang="sv-SE" dirty="0"/>
              <a:t>*</a:t>
            </a:r>
            <a:r>
              <a:rPr lang="sv-SE" dirty="0" err="1"/>
              <a:t>Rumex</a:t>
            </a:r>
            <a:r>
              <a:rPr lang="sv-SE" dirty="0"/>
              <a:t> </a:t>
            </a:r>
            <a:br>
              <a:rPr lang="sv-SE" dirty="0"/>
            </a:br>
            <a:r>
              <a:rPr lang="sv-SE" dirty="0"/>
              <a:t>*</a:t>
            </a:r>
            <a:r>
              <a:rPr lang="sv-SE" dirty="0" err="1"/>
              <a:t>Luftlök</a:t>
            </a:r>
            <a:br>
              <a:rPr lang="sv-SE" dirty="0"/>
            </a:br>
            <a:r>
              <a:rPr lang="sv-SE" dirty="0"/>
              <a:t>*Rädisa</a:t>
            </a:r>
            <a:br>
              <a:rPr lang="sv-SE" dirty="0"/>
            </a:br>
            <a:r>
              <a:rPr lang="sv-SE" dirty="0"/>
              <a:t>*Ramslök</a:t>
            </a:r>
            <a:br>
              <a:rPr lang="sv-SE" dirty="0"/>
            </a:br>
            <a:r>
              <a:rPr lang="sv-SE" dirty="0"/>
              <a:t>*Gräslök (blomknopparna också)</a:t>
            </a:r>
            <a:br>
              <a:rPr lang="sv-SE" dirty="0"/>
            </a:br>
            <a:r>
              <a:rPr lang="sv-SE" dirty="0"/>
              <a:t>*Kirskål (späda blad är goda)</a:t>
            </a:r>
          </a:p>
        </p:txBody>
      </p:sp>
      <p:sp>
        <p:nvSpPr>
          <p:cNvPr id="5" name="TextBox 4">
            <a:extLst>
              <a:ext uri="{FF2B5EF4-FFF2-40B4-BE49-F238E27FC236}">
                <a16:creationId xmlns:a16="http://schemas.microsoft.com/office/drawing/2014/main" id="{024D1642-450D-4380-9AD3-EB10A6F81765}"/>
              </a:ext>
            </a:extLst>
          </p:cNvPr>
          <p:cNvSpPr txBox="1"/>
          <p:nvPr/>
        </p:nvSpPr>
        <p:spPr>
          <a:xfrm>
            <a:off x="5271635" y="6365208"/>
            <a:ext cx="2070760" cy="369332"/>
          </a:xfrm>
          <a:prstGeom prst="rect">
            <a:avLst/>
          </a:prstGeom>
          <a:noFill/>
        </p:spPr>
        <p:txBody>
          <a:bodyPr wrap="square">
            <a:spAutoFit/>
          </a:bodyPr>
          <a:lstStyle/>
          <a:p>
            <a:r>
              <a:rPr lang="sv-SE" sz="1800" dirty="0">
                <a:solidFill>
                  <a:schemeClr val="tx1">
                    <a:lumMod val="50000"/>
                    <a:lumOff val="50000"/>
                  </a:schemeClr>
                </a:solidFill>
              </a:rPr>
              <a:t>© Trädgårdstrollet</a:t>
            </a:r>
          </a:p>
        </p:txBody>
      </p:sp>
      <p:pic>
        <p:nvPicPr>
          <p:cNvPr id="13" name="Platshållare för innehåll 12">
            <a:extLst>
              <a:ext uri="{FF2B5EF4-FFF2-40B4-BE49-F238E27FC236}">
                <a16:creationId xmlns:a16="http://schemas.microsoft.com/office/drawing/2014/main" id="{CF428196-45FE-241D-B9F7-802BE3035CA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39699" y="1914938"/>
            <a:ext cx="4156301" cy="4144756"/>
          </a:xfrm>
        </p:spPr>
      </p:pic>
    </p:spTree>
    <p:extLst>
      <p:ext uri="{BB962C8B-B14F-4D97-AF65-F5344CB8AC3E}">
        <p14:creationId xmlns:p14="http://schemas.microsoft.com/office/powerpoint/2010/main" val="158555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1A0879-5BCC-869E-ED34-2382D546D542}"/>
              </a:ext>
            </a:extLst>
          </p:cNvPr>
          <p:cNvSpPr>
            <a:spLocks noGrp="1"/>
          </p:cNvSpPr>
          <p:nvPr>
            <p:ph type="title"/>
          </p:nvPr>
        </p:nvSpPr>
        <p:spPr/>
        <p:txBody>
          <a:bodyPr/>
          <a:lstStyle/>
          <a:p>
            <a:pPr algn="ctr"/>
            <a:r>
              <a:rPr lang="sv-SE" dirty="0"/>
              <a:t>Trädgårdsmålla i odlingen</a:t>
            </a:r>
          </a:p>
        </p:txBody>
      </p:sp>
      <p:pic>
        <p:nvPicPr>
          <p:cNvPr id="8" name="Platshållare för innehåll 7">
            <a:extLst>
              <a:ext uri="{FF2B5EF4-FFF2-40B4-BE49-F238E27FC236}">
                <a16:creationId xmlns:a16="http://schemas.microsoft.com/office/drawing/2014/main" id="{83282085-931E-CA27-D2A9-A3E9DCB8E5E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895600" y="2171700"/>
            <a:ext cx="3200400" cy="4000500"/>
          </a:xfrm>
        </p:spPr>
      </p:pic>
      <p:pic>
        <p:nvPicPr>
          <p:cNvPr id="24" name="Platshållare för innehåll 23">
            <a:extLst>
              <a:ext uri="{FF2B5EF4-FFF2-40B4-BE49-F238E27FC236}">
                <a16:creationId xmlns:a16="http://schemas.microsoft.com/office/drawing/2014/main" id="{348DE026-FDF8-DDC0-BAA4-DC4046EE0568}"/>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654512" y="2171697"/>
            <a:ext cx="3200401" cy="4000501"/>
          </a:xfrm>
        </p:spPr>
      </p:pic>
    </p:spTree>
    <p:extLst>
      <p:ext uri="{BB962C8B-B14F-4D97-AF65-F5344CB8AC3E}">
        <p14:creationId xmlns:p14="http://schemas.microsoft.com/office/powerpoint/2010/main" val="3212974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3AFC0006-B69C-AC4C-7CE2-0B46EBEC88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74083" y="428361"/>
            <a:ext cx="5243833" cy="6001277"/>
          </a:xfrm>
        </p:spPr>
      </p:pic>
    </p:spTree>
    <p:extLst>
      <p:ext uri="{BB962C8B-B14F-4D97-AF65-F5344CB8AC3E}">
        <p14:creationId xmlns:p14="http://schemas.microsoft.com/office/powerpoint/2010/main" val="4056401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7BCE1A-15AD-C8B4-6850-3ACA8A6A88EA}"/>
              </a:ext>
            </a:extLst>
          </p:cNvPr>
          <p:cNvSpPr>
            <a:spLocks noGrp="1"/>
          </p:cNvSpPr>
          <p:nvPr>
            <p:ph type="title"/>
          </p:nvPr>
        </p:nvSpPr>
        <p:spPr>
          <a:xfrm>
            <a:off x="1741449" y="693233"/>
            <a:ext cx="9601200" cy="3417849"/>
          </a:xfrm>
        </p:spPr>
        <p:txBody>
          <a:bodyPr>
            <a:normAutofit/>
          </a:bodyPr>
          <a:lstStyle/>
          <a:p>
            <a:pPr algn="ctr"/>
            <a:r>
              <a:rPr lang="sv-SE" dirty="0"/>
              <a:t>Vanligaste frågan </a:t>
            </a:r>
            <a:br>
              <a:rPr lang="sv-SE" dirty="0"/>
            </a:br>
            <a:r>
              <a:rPr lang="sv-SE" dirty="0"/>
              <a:t>om att </a:t>
            </a:r>
            <a:r>
              <a:rPr lang="sv-SE" dirty="0" err="1"/>
              <a:t>fröodla</a:t>
            </a:r>
            <a:r>
              <a:rPr lang="sv-SE" dirty="0"/>
              <a:t> målla:</a:t>
            </a:r>
            <a:br>
              <a:rPr lang="sv-SE" dirty="0"/>
            </a:br>
            <a:br>
              <a:rPr lang="sv-SE" dirty="0"/>
            </a:br>
            <a:br>
              <a:rPr lang="sv-SE" dirty="0"/>
            </a:br>
            <a:endParaRPr lang="sv-SE" dirty="0"/>
          </a:p>
        </p:txBody>
      </p:sp>
    </p:spTree>
    <p:extLst>
      <p:ext uri="{BB962C8B-B14F-4D97-AF65-F5344CB8AC3E}">
        <p14:creationId xmlns:p14="http://schemas.microsoft.com/office/powerpoint/2010/main" val="1208710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7BCE1A-15AD-C8B4-6850-3ACA8A6A88EA}"/>
              </a:ext>
            </a:extLst>
          </p:cNvPr>
          <p:cNvSpPr>
            <a:spLocks noGrp="1"/>
          </p:cNvSpPr>
          <p:nvPr>
            <p:ph type="title"/>
          </p:nvPr>
        </p:nvSpPr>
        <p:spPr>
          <a:xfrm>
            <a:off x="1741449" y="693233"/>
            <a:ext cx="9601200" cy="3417849"/>
          </a:xfrm>
        </p:spPr>
        <p:txBody>
          <a:bodyPr>
            <a:normAutofit/>
          </a:bodyPr>
          <a:lstStyle/>
          <a:p>
            <a:pPr algn="ctr"/>
            <a:r>
              <a:rPr lang="sv-SE" dirty="0"/>
              <a:t>Vanligaste frågan </a:t>
            </a:r>
            <a:br>
              <a:rPr lang="sv-SE" dirty="0"/>
            </a:br>
            <a:r>
              <a:rPr lang="sv-SE" dirty="0"/>
              <a:t>om att </a:t>
            </a:r>
            <a:r>
              <a:rPr lang="sv-SE" dirty="0" err="1"/>
              <a:t>fröodla</a:t>
            </a:r>
            <a:r>
              <a:rPr lang="sv-SE" dirty="0"/>
              <a:t> målla:</a:t>
            </a:r>
            <a:br>
              <a:rPr lang="sv-SE" dirty="0"/>
            </a:br>
            <a:br>
              <a:rPr lang="sv-SE" dirty="0"/>
            </a:br>
            <a:r>
              <a:rPr lang="sv-SE" dirty="0"/>
              <a:t>”Korsar den sig med svinmålla?”</a:t>
            </a:r>
            <a:br>
              <a:rPr lang="sv-SE" dirty="0"/>
            </a:br>
            <a:endParaRPr lang="sv-SE" dirty="0"/>
          </a:p>
        </p:txBody>
      </p:sp>
    </p:spTree>
    <p:extLst>
      <p:ext uri="{BB962C8B-B14F-4D97-AF65-F5344CB8AC3E}">
        <p14:creationId xmlns:p14="http://schemas.microsoft.com/office/powerpoint/2010/main" val="1764618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7BCE1A-15AD-C8B4-6850-3ACA8A6A88EA}"/>
              </a:ext>
            </a:extLst>
          </p:cNvPr>
          <p:cNvSpPr>
            <a:spLocks noGrp="1"/>
          </p:cNvSpPr>
          <p:nvPr>
            <p:ph type="title"/>
          </p:nvPr>
        </p:nvSpPr>
        <p:spPr>
          <a:xfrm>
            <a:off x="1741449" y="693233"/>
            <a:ext cx="9601200" cy="6034669"/>
          </a:xfrm>
        </p:spPr>
        <p:txBody>
          <a:bodyPr>
            <a:normAutofit/>
          </a:bodyPr>
          <a:lstStyle/>
          <a:p>
            <a:pPr algn="ctr"/>
            <a:r>
              <a:rPr lang="sv-SE" dirty="0"/>
              <a:t>Vanligaste frågan </a:t>
            </a:r>
            <a:br>
              <a:rPr lang="sv-SE" dirty="0"/>
            </a:br>
            <a:r>
              <a:rPr lang="sv-SE" dirty="0"/>
              <a:t>om att </a:t>
            </a:r>
            <a:r>
              <a:rPr lang="sv-SE" dirty="0" err="1"/>
              <a:t>fröodla</a:t>
            </a:r>
            <a:r>
              <a:rPr lang="sv-SE" dirty="0"/>
              <a:t> målla:</a:t>
            </a:r>
            <a:br>
              <a:rPr lang="sv-SE" dirty="0"/>
            </a:br>
            <a:br>
              <a:rPr lang="sv-SE" dirty="0"/>
            </a:br>
            <a:r>
              <a:rPr lang="sv-SE" dirty="0"/>
              <a:t>”Korsar den sig med svinmålla?”</a:t>
            </a:r>
            <a:br>
              <a:rPr lang="sv-SE" dirty="0"/>
            </a:br>
            <a:br>
              <a:rPr lang="sv-SE" dirty="0"/>
            </a:br>
            <a:r>
              <a:rPr lang="sv-SE" dirty="0"/>
              <a:t>Nej.</a:t>
            </a:r>
            <a:br>
              <a:rPr lang="sv-SE" dirty="0"/>
            </a:br>
            <a:r>
              <a:rPr lang="sv-SE" sz="2800" dirty="0"/>
              <a:t>Svinmålla = </a:t>
            </a:r>
            <a:r>
              <a:rPr lang="sv-SE" sz="2800" b="1" i="1" dirty="0" err="1"/>
              <a:t>Chenopodium</a:t>
            </a:r>
            <a:r>
              <a:rPr lang="sv-SE" sz="2800" i="1" dirty="0"/>
              <a:t> album</a:t>
            </a:r>
            <a:br>
              <a:rPr lang="sv-SE" sz="2800" dirty="0"/>
            </a:br>
            <a:r>
              <a:rPr lang="sv-SE" sz="2800" dirty="0"/>
              <a:t>Trädgårdsmålla = </a:t>
            </a:r>
            <a:r>
              <a:rPr lang="sv-SE" sz="2800" b="1" i="1" dirty="0" err="1"/>
              <a:t>Atriplex</a:t>
            </a:r>
            <a:r>
              <a:rPr lang="sv-SE" sz="2800" i="1" dirty="0"/>
              <a:t> </a:t>
            </a:r>
            <a:r>
              <a:rPr lang="sv-SE" sz="2800" i="1" dirty="0" err="1"/>
              <a:t>hortensis</a:t>
            </a:r>
            <a:br>
              <a:rPr lang="sv-SE" sz="2800" i="1" dirty="0"/>
            </a:br>
            <a:br>
              <a:rPr lang="sv-SE" sz="2800" i="1" dirty="0"/>
            </a:br>
            <a:r>
              <a:rPr lang="sv-SE" sz="2800" dirty="0"/>
              <a:t>(de tillhör samma familj </a:t>
            </a:r>
            <a:r>
              <a:rPr lang="sv-SE" sz="2800" dirty="0" err="1"/>
              <a:t>Amarantaceae</a:t>
            </a:r>
            <a:r>
              <a:rPr lang="sv-SE" sz="2800" dirty="0"/>
              <a:t> men olika </a:t>
            </a:r>
            <a:r>
              <a:rPr lang="sv-SE" sz="2800" b="1" dirty="0"/>
              <a:t>släkten</a:t>
            </a:r>
            <a:r>
              <a:rPr lang="sv-SE" sz="2800" dirty="0"/>
              <a:t>)</a:t>
            </a:r>
            <a:br>
              <a:rPr lang="sv-SE" sz="2800" dirty="0"/>
            </a:br>
            <a:endParaRPr lang="sv-SE" sz="2800" dirty="0"/>
          </a:p>
        </p:txBody>
      </p:sp>
    </p:spTree>
    <p:extLst>
      <p:ext uri="{BB962C8B-B14F-4D97-AF65-F5344CB8AC3E}">
        <p14:creationId xmlns:p14="http://schemas.microsoft.com/office/powerpoint/2010/main" val="1043776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2B17B9-7728-4606-4B9F-9E8F6A8CF98B}"/>
              </a:ext>
            </a:extLst>
          </p:cNvPr>
          <p:cNvSpPr>
            <a:spLocks noGrp="1"/>
          </p:cNvSpPr>
          <p:nvPr>
            <p:ph type="title"/>
          </p:nvPr>
        </p:nvSpPr>
        <p:spPr/>
        <p:txBody>
          <a:bodyPr/>
          <a:lstStyle/>
          <a:p>
            <a:pPr algn="ctr"/>
            <a:r>
              <a:rPr lang="sv-SE" dirty="0"/>
              <a:t>Mormors spenat</a:t>
            </a:r>
          </a:p>
        </p:txBody>
      </p:sp>
      <p:pic>
        <p:nvPicPr>
          <p:cNvPr id="16" name="Platshållare för innehåll 15">
            <a:extLst>
              <a:ext uri="{FF2B5EF4-FFF2-40B4-BE49-F238E27FC236}">
                <a16:creationId xmlns:a16="http://schemas.microsoft.com/office/drawing/2014/main" id="{E10E7E79-6075-1DC3-A0C7-241FCCDA825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11603" y="2286000"/>
            <a:ext cx="3581400" cy="3581400"/>
          </a:xfrm>
        </p:spPr>
      </p:pic>
      <p:pic>
        <p:nvPicPr>
          <p:cNvPr id="14" name="Platshållare för innehåll 13">
            <a:extLst>
              <a:ext uri="{FF2B5EF4-FFF2-40B4-BE49-F238E27FC236}">
                <a16:creationId xmlns:a16="http://schemas.microsoft.com/office/drawing/2014/main" id="{51B9ACE7-F303-1EB8-E883-CFF38D5C5D4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198997" y="2286000"/>
            <a:ext cx="3581400" cy="3581400"/>
          </a:xfrm>
        </p:spPr>
      </p:pic>
    </p:spTree>
    <p:extLst>
      <p:ext uri="{BB962C8B-B14F-4D97-AF65-F5344CB8AC3E}">
        <p14:creationId xmlns:p14="http://schemas.microsoft.com/office/powerpoint/2010/main" val="236475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30ED4D1-B2CD-997D-9E67-09D74D9BF5CA}"/>
              </a:ext>
            </a:extLst>
          </p:cNvPr>
          <p:cNvSpPr>
            <a:spLocks noGrp="1"/>
          </p:cNvSpPr>
          <p:nvPr>
            <p:ph type="title"/>
          </p:nvPr>
        </p:nvSpPr>
        <p:spPr/>
        <p:txBody>
          <a:bodyPr/>
          <a:lstStyle/>
          <a:p>
            <a:pPr algn="ctr"/>
            <a:r>
              <a:rPr lang="sv-SE" dirty="0"/>
              <a:t>Samplantera trädgårdsmålla</a:t>
            </a:r>
          </a:p>
        </p:txBody>
      </p:sp>
      <p:sp>
        <p:nvSpPr>
          <p:cNvPr id="3" name="Platshållare för text 2">
            <a:extLst>
              <a:ext uri="{FF2B5EF4-FFF2-40B4-BE49-F238E27FC236}">
                <a16:creationId xmlns:a16="http://schemas.microsoft.com/office/drawing/2014/main" id="{27673D2F-79FD-F312-5C4E-8F2D74691E59}"/>
              </a:ext>
            </a:extLst>
          </p:cNvPr>
          <p:cNvSpPr>
            <a:spLocks noGrp="1"/>
          </p:cNvSpPr>
          <p:nvPr>
            <p:ph type="body" idx="1"/>
          </p:nvPr>
        </p:nvSpPr>
        <p:spPr>
          <a:xfrm>
            <a:off x="1475677" y="1213159"/>
            <a:ext cx="4443984" cy="823912"/>
          </a:xfrm>
        </p:spPr>
        <p:txBody>
          <a:bodyPr/>
          <a:lstStyle/>
          <a:p>
            <a:pPr algn="ctr"/>
            <a:r>
              <a:rPr lang="sv-SE" dirty="0"/>
              <a:t>Trädgårdsmålla + svartkål</a:t>
            </a:r>
          </a:p>
        </p:txBody>
      </p:sp>
      <p:pic>
        <p:nvPicPr>
          <p:cNvPr id="8" name="Platshållare för innehåll 7">
            <a:extLst>
              <a:ext uri="{FF2B5EF4-FFF2-40B4-BE49-F238E27FC236}">
                <a16:creationId xmlns:a16="http://schemas.microsoft.com/office/drawing/2014/main" id="{76E9A00A-7FB0-3E00-B4AE-88AFB09638F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101146" y="2340864"/>
            <a:ext cx="3193047" cy="3991309"/>
          </a:xfrm>
        </p:spPr>
      </p:pic>
      <p:sp>
        <p:nvSpPr>
          <p:cNvPr id="5" name="Platshållare för text 4">
            <a:extLst>
              <a:ext uri="{FF2B5EF4-FFF2-40B4-BE49-F238E27FC236}">
                <a16:creationId xmlns:a16="http://schemas.microsoft.com/office/drawing/2014/main" id="{127AC2D6-D9E4-EAE7-54CB-F858C4E23DE6}"/>
              </a:ext>
            </a:extLst>
          </p:cNvPr>
          <p:cNvSpPr>
            <a:spLocks noGrp="1"/>
          </p:cNvSpPr>
          <p:nvPr>
            <p:ph type="body" sz="quarter" idx="3"/>
          </p:nvPr>
        </p:nvSpPr>
        <p:spPr>
          <a:xfrm>
            <a:off x="6525014" y="1428750"/>
            <a:ext cx="4938440" cy="823912"/>
          </a:xfrm>
        </p:spPr>
        <p:txBody>
          <a:bodyPr/>
          <a:lstStyle/>
          <a:p>
            <a:pPr algn="ctr"/>
            <a:r>
              <a:rPr lang="sv-SE" dirty="0"/>
              <a:t>Trädgårdsmålla + solrosor </a:t>
            </a:r>
            <a:r>
              <a:rPr lang="sv-SE" sz="1600" dirty="0"/>
              <a:t>(eller dahlia)</a:t>
            </a:r>
          </a:p>
        </p:txBody>
      </p:sp>
      <p:pic>
        <p:nvPicPr>
          <p:cNvPr id="9" name="Platshållare för innehåll 5">
            <a:extLst>
              <a:ext uri="{FF2B5EF4-FFF2-40B4-BE49-F238E27FC236}">
                <a16:creationId xmlns:a16="http://schemas.microsoft.com/office/drawing/2014/main" id="{595C3F5E-6888-E954-9D3C-5EE1A02F9043}"/>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757769" y="2340166"/>
            <a:ext cx="3992007" cy="3992007"/>
          </a:xfrm>
        </p:spPr>
      </p:pic>
    </p:spTree>
    <p:extLst>
      <p:ext uri="{BB962C8B-B14F-4D97-AF65-F5344CB8AC3E}">
        <p14:creationId xmlns:p14="http://schemas.microsoft.com/office/powerpoint/2010/main" val="3645964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87517ACE-B5EE-5ACB-BF19-8E7880A023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1342" y="636875"/>
            <a:ext cx="5589315" cy="5584249"/>
          </a:xfrm>
        </p:spPr>
      </p:pic>
    </p:spTree>
    <p:extLst>
      <p:ext uri="{BB962C8B-B14F-4D97-AF65-F5344CB8AC3E}">
        <p14:creationId xmlns:p14="http://schemas.microsoft.com/office/powerpoint/2010/main" val="1516408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A423CE-8142-037B-D549-453DDBEDBC4B}"/>
              </a:ext>
            </a:extLst>
          </p:cNvPr>
          <p:cNvSpPr>
            <a:spLocks noGrp="1"/>
          </p:cNvSpPr>
          <p:nvPr>
            <p:ph type="title"/>
          </p:nvPr>
        </p:nvSpPr>
        <p:spPr/>
        <p:txBody>
          <a:bodyPr/>
          <a:lstStyle/>
          <a:p>
            <a:pPr algn="ctr"/>
            <a:r>
              <a:rPr lang="sv-SE" dirty="0"/>
              <a:t>Rosa </a:t>
            </a:r>
            <a:r>
              <a:rPr lang="sv-SE" dirty="0" err="1"/>
              <a:t>Königin</a:t>
            </a:r>
            <a:r>
              <a:rPr lang="sv-SE" dirty="0"/>
              <a:t> &amp; </a:t>
            </a:r>
            <a:r>
              <a:rPr lang="sv-SE" dirty="0" err="1"/>
              <a:t>Rubra</a:t>
            </a:r>
            <a:endParaRPr lang="sv-SE" dirty="0"/>
          </a:p>
        </p:txBody>
      </p:sp>
      <p:pic>
        <p:nvPicPr>
          <p:cNvPr id="5" name="Platshållare för innehåll 4">
            <a:extLst>
              <a:ext uri="{FF2B5EF4-FFF2-40B4-BE49-F238E27FC236}">
                <a16:creationId xmlns:a16="http://schemas.microsoft.com/office/drawing/2014/main" id="{F5FAC81E-3136-90D2-37BF-2C1A9509E6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822854" y="2153179"/>
            <a:ext cx="4389967" cy="3292475"/>
          </a:xfrm>
        </p:spPr>
      </p:pic>
      <p:pic>
        <p:nvPicPr>
          <p:cNvPr id="7" name="Bildobjekt 6">
            <a:extLst>
              <a:ext uri="{FF2B5EF4-FFF2-40B4-BE49-F238E27FC236}">
                <a16:creationId xmlns:a16="http://schemas.microsoft.com/office/drawing/2014/main" id="{09D9B3A2-C4EF-7167-456C-3763EAD6F9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7633" y="3981450"/>
            <a:ext cx="3649134" cy="2736850"/>
          </a:xfrm>
          <a:prstGeom prst="rect">
            <a:avLst/>
          </a:prstGeom>
        </p:spPr>
      </p:pic>
      <p:pic>
        <p:nvPicPr>
          <p:cNvPr id="9" name="Bildobjekt 8">
            <a:extLst>
              <a:ext uri="{FF2B5EF4-FFF2-40B4-BE49-F238E27FC236}">
                <a16:creationId xmlns:a16="http://schemas.microsoft.com/office/drawing/2014/main" id="{AAA6410D-6D9F-9EE6-9ED7-AE1D39B840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665772" y="2168260"/>
            <a:ext cx="4510617" cy="3382963"/>
          </a:xfrm>
          <a:prstGeom prst="rect">
            <a:avLst/>
          </a:prstGeom>
        </p:spPr>
      </p:pic>
      <p:pic>
        <p:nvPicPr>
          <p:cNvPr id="4" name="Bildobjekt 3">
            <a:extLst>
              <a:ext uri="{FF2B5EF4-FFF2-40B4-BE49-F238E27FC236}">
                <a16:creationId xmlns:a16="http://schemas.microsoft.com/office/drawing/2014/main" id="{102C7759-0559-1266-00C7-24D716F6EA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4075" y="1764241"/>
            <a:ext cx="2709333" cy="2032000"/>
          </a:xfrm>
          <a:prstGeom prst="rect">
            <a:avLst/>
          </a:prstGeom>
        </p:spPr>
      </p:pic>
    </p:spTree>
    <p:extLst>
      <p:ext uri="{BB962C8B-B14F-4D97-AF65-F5344CB8AC3E}">
        <p14:creationId xmlns:p14="http://schemas.microsoft.com/office/powerpoint/2010/main" val="1586055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2880C1-EBB8-CEB3-0658-AE4DFEE02F5C}"/>
              </a:ext>
            </a:extLst>
          </p:cNvPr>
          <p:cNvSpPr>
            <a:spLocks noGrp="1"/>
          </p:cNvSpPr>
          <p:nvPr>
            <p:ph type="title"/>
          </p:nvPr>
        </p:nvSpPr>
        <p:spPr/>
        <p:txBody>
          <a:bodyPr/>
          <a:lstStyle/>
          <a:p>
            <a:pPr algn="ctr"/>
            <a:r>
              <a:rPr lang="sv-SE" dirty="0"/>
              <a:t>Fördelar och nackdelar med trädgårdsmålla</a:t>
            </a:r>
          </a:p>
        </p:txBody>
      </p:sp>
      <p:sp>
        <p:nvSpPr>
          <p:cNvPr id="3" name="Platshållare för text 2">
            <a:extLst>
              <a:ext uri="{FF2B5EF4-FFF2-40B4-BE49-F238E27FC236}">
                <a16:creationId xmlns:a16="http://schemas.microsoft.com/office/drawing/2014/main" id="{BC4FC7E1-EF54-120F-7BC3-7136CAEFF66B}"/>
              </a:ext>
            </a:extLst>
          </p:cNvPr>
          <p:cNvSpPr>
            <a:spLocks noGrp="1"/>
          </p:cNvSpPr>
          <p:nvPr>
            <p:ph type="body" idx="1"/>
          </p:nvPr>
        </p:nvSpPr>
        <p:spPr>
          <a:xfrm>
            <a:off x="1371600" y="1844326"/>
            <a:ext cx="4443984" cy="823912"/>
          </a:xfrm>
        </p:spPr>
        <p:txBody>
          <a:bodyPr/>
          <a:lstStyle/>
          <a:p>
            <a:pPr algn="ctr"/>
            <a:r>
              <a:rPr lang="sv-SE" dirty="0">
                <a:sym typeface="Wingdings" panose="05000000000000000000" pitchFamily="2" charset="2"/>
              </a:rPr>
              <a:t></a:t>
            </a:r>
            <a:endParaRPr lang="sv-SE" dirty="0"/>
          </a:p>
        </p:txBody>
      </p:sp>
      <p:sp>
        <p:nvSpPr>
          <p:cNvPr id="4" name="Platshållare för innehåll 3">
            <a:extLst>
              <a:ext uri="{FF2B5EF4-FFF2-40B4-BE49-F238E27FC236}">
                <a16:creationId xmlns:a16="http://schemas.microsoft.com/office/drawing/2014/main" id="{CB7CA4A1-4055-BCDB-B44A-0BE75B11ACF1}"/>
              </a:ext>
            </a:extLst>
          </p:cNvPr>
          <p:cNvSpPr>
            <a:spLocks noGrp="1"/>
          </p:cNvSpPr>
          <p:nvPr>
            <p:ph sz="half" idx="2"/>
          </p:nvPr>
        </p:nvSpPr>
        <p:spPr>
          <a:xfrm>
            <a:off x="1371600" y="2816257"/>
            <a:ext cx="4443984" cy="3216243"/>
          </a:xfrm>
        </p:spPr>
        <p:txBody>
          <a:bodyPr>
            <a:normAutofit fontScale="85000" lnSpcReduction="10000"/>
          </a:bodyPr>
          <a:lstStyle/>
          <a:p>
            <a:r>
              <a:rPr lang="sv-SE" dirty="0"/>
              <a:t>Lättodlad - ger mycket frö!</a:t>
            </a:r>
          </a:p>
          <a:p>
            <a:r>
              <a:rPr lang="sv-SE" dirty="0" err="1"/>
              <a:t>Direktssås</a:t>
            </a:r>
            <a:r>
              <a:rPr lang="sv-SE" dirty="0"/>
              <a:t>! Behöver ej </a:t>
            </a:r>
            <a:r>
              <a:rPr lang="sv-SE" dirty="0" err="1"/>
              <a:t>förodlas</a:t>
            </a:r>
            <a:r>
              <a:rPr lang="sv-SE" dirty="0"/>
              <a:t> inomhus.</a:t>
            </a:r>
          </a:p>
          <a:p>
            <a:r>
              <a:rPr lang="sv-SE" dirty="0"/>
              <a:t>Behöver inte växthus</a:t>
            </a:r>
          </a:p>
          <a:p>
            <a:r>
              <a:rPr lang="sv-SE" dirty="0"/>
              <a:t>Nyttig</a:t>
            </a:r>
          </a:p>
          <a:p>
            <a:r>
              <a:rPr lang="sv-SE" dirty="0"/>
              <a:t>Behöver knappt skyddas</a:t>
            </a:r>
          </a:p>
          <a:p>
            <a:r>
              <a:rPr lang="sv-SE" dirty="0"/>
              <a:t>Hög och ståtlig</a:t>
            </a:r>
          </a:p>
          <a:p>
            <a:r>
              <a:rPr lang="sv-SE" dirty="0"/>
              <a:t>Finns ”snyggsorter”, många olika färger</a:t>
            </a:r>
          </a:p>
          <a:p>
            <a:r>
              <a:rPr lang="sv-SE" dirty="0" err="1"/>
              <a:t>Lååång</a:t>
            </a:r>
            <a:r>
              <a:rPr lang="sv-SE" dirty="0"/>
              <a:t> </a:t>
            </a:r>
            <a:r>
              <a:rPr lang="sv-SE" dirty="0" err="1"/>
              <a:t>såperiod</a:t>
            </a:r>
            <a:endParaRPr lang="sv-SE" dirty="0"/>
          </a:p>
        </p:txBody>
      </p:sp>
      <p:sp>
        <p:nvSpPr>
          <p:cNvPr id="5" name="Platshållare för text 4">
            <a:extLst>
              <a:ext uri="{FF2B5EF4-FFF2-40B4-BE49-F238E27FC236}">
                <a16:creationId xmlns:a16="http://schemas.microsoft.com/office/drawing/2014/main" id="{25FD8F14-7089-AC55-45AC-6FF6E21F29FC}"/>
              </a:ext>
            </a:extLst>
          </p:cNvPr>
          <p:cNvSpPr>
            <a:spLocks noGrp="1"/>
          </p:cNvSpPr>
          <p:nvPr>
            <p:ph type="body" sz="quarter" idx="3"/>
          </p:nvPr>
        </p:nvSpPr>
        <p:spPr>
          <a:xfrm>
            <a:off x="6423414" y="1844326"/>
            <a:ext cx="4443984" cy="823912"/>
          </a:xfrm>
        </p:spPr>
        <p:txBody>
          <a:bodyPr/>
          <a:lstStyle/>
          <a:p>
            <a:pPr algn="ctr"/>
            <a:r>
              <a:rPr lang="sv-SE" dirty="0">
                <a:sym typeface="Wingdings" panose="05000000000000000000" pitchFamily="2" charset="2"/>
              </a:rPr>
              <a:t></a:t>
            </a:r>
            <a:endParaRPr lang="sv-SE" dirty="0"/>
          </a:p>
        </p:txBody>
      </p:sp>
      <p:sp>
        <p:nvSpPr>
          <p:cNvPr id="6" name="Platshållare för innehåll 5">
            <a:extLst>
              <a:ext uri="{FF2B5EF4-FFF2-40B4-BE49-F238E27FC236}">
                <a16:creationId xmlns:a16="http://schemas.microsoft.com/office/drawing/2014/main" id="{484D853F-46D2-871E-3171-B4F46CCC5742}"/>
              </a:ext>
            </a:extLst>
          </p:cNvPr>
          <p:cNvSpPr>
            <a:spLocks noGrp="1"/>
          </p:cNvSpPr>
          <p:nvPr>
            <p:ph sz="quarter" idx="4"/>
          </p:nvPr>
        </p:nvSpPr>
        <p:spPr>
          <a:xfrm>
            <a:off x="6528816" y="2816257"/>
            <a:ext cx="4443984" cy="3044793"/>
          </a:xfrm>
        </p:spPr>
        <p:txBody>
          <a:bodyPr>
            <a:normAutofit fontScale="85000" lnSpcReduction="10000"/>
          </a:bodyPr>
          <a:lstStyle/>
          <a:p>
            <a:r>
              <a:rPr lang="sv-SE" dirty="0"/>
              <a:t>FÖR lättodlad…? Spridningsrisk!</a:t>
            </a:r>
          </a:p>
          <a:p>
            <a:r>
              <a:rPr lang="sv-SE" dirty="0"/>
              <a:t>Så hög att svår att täcka =</a:t>
            </a:r>
            <a:br>
              <a:rPr lang="sv-SE" dirty="0"/>
            </a:br>
            <a:r>
              <a:rPr lang="sv-SE" dirty="0"/>
              <a:t>en sort i taget</a:t>
            </a:r>
          </a:p>
          <a:p>
            <a:r>
              <a:rPr lang="sv-SE" dirty="0"/>
              <a:t>Fröet har kort hållbarhet</a:t>
            </a:r>
          </a:p>
          <a:p>
            <a:r>
              <a:rPr lang="sv-SE" dirty="0"/>
              <a:t>”lågstatus”</a:t>
            </a:r>
          </a:p>
          <a:p>
            <a:endParaRPr lang="sv-SE" dirty="0"/>
          </a:p>
        </p:txBody>
      </p:sp>
      <p:sp>
        <p:nvSpPr>
          <p:cNvPr id="7" name="textruta 6">
            <a:extLst>
              <a:ext uri="{FF2B5EF4-FFF2-40B4-BE49-F238E27FC236}">
                <a16:creationId xmlns:a16="http://schemas.microsoft.com/office/drawing/2014/main" id="{6EFAC51B-A5DC-BCF8-1C7C-B6F6F7F0EFD1}"/>
              </a:ext>
            </a:extLst>
          </p:cNvPr>
          <p:cNvSpPr txBox="1"/>
          <p:nvPr/>
        </p:nvSpPr>
        <p:spPr>
          <a:xfrm>
            <a:off x="6423414" y="5424294"/>
            <a:ext cx="4841486" cy="584775"/>
          </a:xfrm>
          <a:prstGeom prst="rect">
            <a:avLst/>
          </a:prstGeom>
          <a:noFill/>
        </p:spPr>
        <p:txBody>
          <a:bodyPr wrap="square" rtlCol="0">
            <a:spAutoFit/>
          </a:bodyPr>
          <a:lstStyle/>
          <a:p>
            <a:r>
              <a:rPr lang="sv-SE" sz="3200" b="1" dirty="0"/>
              <a:t>Vad är ett ogräs…?</a:t>
            </a:r>
          </a:p>
        </p:txBody>
      </p:sp>
    </p:spTree>
    <p:extLst>
      <p:ext uri="{BB962C8B-B14F-4D97-AF65-F5344CB8AC3E}">
        <p14:creationId xmlns:p14="http://schemas.microsoft.com/office/powerpoint/2010/main" val="1199022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437123-4CA8-A568-04A8-713EC5EECFA1}"/>
              </a:ext>
            </a:extLst>
          </p:cNvPr>
          <p:cNvSpPr>
            <a:spLocks noGrp="1"/>
          </p:cNvSpPr>
          <p:nvPr>
            <p:ph type="title"/>
          </p:nvPr>
        </p:nvSpPr>
        <p:spPr/>
        <p:txBody>
          <a:bodyPr/>
          <a:lstStyle/>
          <a:p>
            <a:r>
              <a:rPr lang="sv-SE" dirty="0"/>
              <a:t>Tänk på…</a:t>
            </a:r>
          </a:p>
        </p:txBody>
      </p:sp>
      <p:sp>
        <p:nvSpPr>
          <p:cNvPr id="3" name="Platshållare för innehåll 2">
            <a:extLst>
              <a:ext uri="{FF2B5EF4-FFF2-40B4-BE49-F238E27FC236}">
                <a16:creationId xmlns:a16="http://schemas.microsoft.com/office/drawing/2014/main" id="{7E90B122-E9A1-7ED6-8D30-3113815C04FB}"/>
              </a:ext>
            </a:extLst>
          </p:cNvPr>
          <p:cNvSpPr>
            <a:spLocks noGrp="1"/>
          </p:cNvSpPr>
          <p:nvPr>
            <p:ph sz="half" idx="1"/>
          </p:nvPr>
        </p:nvSpPr>
        <p:spPr>
          <a:xfrm>
            <a:off x="1371599" y="2285999"/>
            <a:ext cx="5386039" cy="3581401"/>
          </a:xfrm>
        </p:spPr>
        <p:txBody>
          <a:bodyPr>
            <a:normAutofit/>
          </a:bodyPr>
          <a:lstStyle/>
          <a:p>
            <a:r>
              <a:rPr lang="sv-SE" dirty="0"/>
              <a:t>Trädgårdsmålla tillhör släktet </a:t>
            </a:r>
            <a:r>
              <a:rPr lang="sv-SE" i="1" dirty="0" err="1"/>
              <a:t>Atriplex</a:t>
            </a:r>
            <a:r>
              <a:rPr lang="sv-SE" i="1" dirty="0"/>
              <a:t> </a:t>
            </a:r>
          </a:p>
          <a:p>
            <a:r>
              <a:rPr lang="sv-SE" dirty="0"/>
              <a:t>Andra mållor tillhör vanligen släktet </a:t>
            </a:r>
            <a:r>
              <a:rPr lang="sv-SE" i="1" dirty="0" err="1"/>
              <a:t>Chenopodium</a:t>
            </a:r>
            <a:r>
              <a:rPr lang="sv-SE" dirty="0"/>
              <a:t>, dvs de </a:t>
            </a:r>
            <a:r>
              <a:rPr lang="sv-SE" dirty="0" err="1"/>
              <a:t>korspollineras</a:t>
            </a:r>
            <a:r>
              <a:rPr lang="sv-SE" dirty="0"/>
              <a:t> ej</a:t>
            </a:r>
          </a:p>
          <a:p>
            <a:r>
              <a:rPr lang="sv-SE" b="1" dirty="0"/>
              <a:t>Vindpollinerad </a:t>
            </a:r>
            <a:r>
              <a:rPr lang="sv-SE" b="1" dirty="0" err="1"/>
              <a:t>korsbefruktare</a:t>
            </a:r>
            <a:r>
              <a:rPr lang="sv-SE" b="1" dirty="0"/>
              <a:t> </a:t>
            </a:r>
          </a:p>
          <a:p>
            <a:r>
              <a:rPr lang="sv-SE" dirty="0"/>
              <a:t>Ca 500-1000 m avstånd mellan sorter</a:t>
            </a:r>
          </a:p>
          <a:p>
            <a:endParaRPr lang="sv-SE" dirty="0"/>
          </a:p>
          <a:p>
            <a:r>
              <a:rPr lang="sv-SE" dirty="0"/>
              <a:t>Sambyggare, dvs har skilda han- och honblommor på samma planta</a:t>
            </a:r>
          </a:p>
          <a:p>
            <a:endParaRPr lang="sv-SE" dirty="0"/>
          </a:p>
        </p:txBody>
      </p:sp>
      <p:pic>
        <p:nvPicPr>
          <p:cNvPr id="8" name="Platshållare för innehåll 7">
            <a:extLst>
              <a:ext uri="{FF2B5EF4-FFF2-40B4-BE49-F238E27FC236}">
                <a16:creationId xmlns:a16="http://schemas.microsoft.com/office/drawing/2014/main" id="{4844DDCC-A96C-E49A-2BCC-0FFB0A01276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58012" y="2286000"/>
            <a:ext cx="3581400" cy="3581400"/>
          </a:xfrm>
        </p:spPr>
      </p:pic>
    </p:spTree>
    <p:extLst>
      <p:ext uri="{BB962C8B-B14F-4D97-AF65-F5344CB8AC3E}">
        <p14:creationId xmlns:p14="http://schemas.microsoft.com/office/powerpoint/2010/main" val="1904959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8C2110-DB37-D321-B05C-F09A48747B78}"/>
              </a:ext>
            </a:extLst>
          </p:cNvPr>
          <p:cNvSpPr>
            <a:spLocks noGrp="1"/>
          </p:cNvSpPr>
          <p:nvPr>
            <p:ph type="title"/>
          </p:nvPr>
        </p:nvSpPr>
        <p:spPr/>
        <p:txBody>
          <a:bodyPr/>
          <a:lstStyle/>
          <a:p>
            <a:pPr algn="ctr"/>
            <a:r>
              <a:rPr lang="sv-SE" dirty="0"/>
              <a:t>Trädgårdsmålla i sorter:</a:t>
            </a:r>
            <a:br>
              <a:rPr lang="sv-SE" dirty="0"/>
            </a:br>
            <a:r>
              <a:rPr lang="sv-SE" sz="2400" dirty="0"/>
              <a:t>art: </a:t>
            </a:r>
            <a:r>
              <a:rPr lang="sv-SE" sz="2800" i="1" dirty="0" err="1"/>
              <a:t>Atriplex</a:t>
            </a:r>
            <a:r>
              <a:rPr lang="sv-SE" sz="2800" i="1" dirty="0"/>
              <a:t> </a:t>
            </a:r>
            <a:r>
              <a:rPr lang="sv-SE" sz="2800" i="1" dirty="0" err="1"/>
              <a:t>hortensis</a:t>
            </a:r>
            <a:endParaRPr lang="sv-SE" sz="2800" i="1" dirty="0"/>
          </a:p>
        </p:txBody>
      </p:sp>
      <p:pic>
        <p:nvPicPr>
          <p:cNvPr id="6" name="Platshållare för innehåll 5">
            <a:extLst>
              <a:ext uri="{FF2B5EF4-FFF2-40B4-BE49-F238E27FC236}">
                <a16:creationId xmlns:a16="http://schemas.microsoft.com/office/drawing/2014/main" id="{EAA0DD29-29FF-E494-EDE9-A99CB216BFB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97036" y="2052637"/>
            <a:ext cx="4291013" cy="4291013"/>
          </a:xfrm>
        </p:spPr>
      </p:pic>
      <p:sp>
        <p:nvSpPr>
          <p:cNvPr id="4" name="Platshållare för innehåll 3">
            <a:extLst>
              <a:ext uri="{FF2B5EF4-FFF2-40B4-BE49-F238E27FC236}">
                <a16:creationId xmlns:a16="http://schemas.microsoft.com/office/drawing/2014/main" id="{1C53828E-FDED-302E-42AA-DB6F94707A86}"/>
              </a:ext>
            </a:extLst>
          </p:cNvPr>
          <p:cNvSpPr>
            <a:spLocks noGrp="1"/>
          </p:cNvSpPr>
          <p:nvPr>
            <p:ph sz="half" idx="2"/>
          </p:nvPr>
        </p:nvSpPr>
        <p:spPr/>
        <p:txBody>
          <a:bodyPr>
            <a:normAutofit fontScale="70000" lnSpcReduction="20000"/>
          </a:bodyPr>
          <a:lstStyle/>
          <a:p>
            <a:r>
              <a:rPr lang="sv-SE" dirty="0"/>
              <a:t>Agnes målla</a:t>
            </a:r>
          </a:p>
          <a:p>
            <a:r>
              <a:rPr lang="sv-SE" dirty="0"/>
              <a:t>Backlund</a:t>
            </a:r>
          </a:p>
          <a:p>
            <a:r>
              <a:rPr lang="sv-SE" dirty="0" err="1"/>
              <a:t>Gräne</a:t>
            </a:r>
            <a:r>
              <a:rPr lang="sv-SE" dirty="0"/>
              <a:t> /</a:t>
            </a:r>
            <a:r>
              <a:rPr lang="sv-SE" dirty="0">
                <a:highlight>
                  <a:srgbClr val="FFFF00"/>
                </a:highlight>
              </a:rPr>
              <a:t>Spenat</a:t>
            </a:r>
            <a:r>
              <a:rPr lang="sv-SE" dirty="0"/>
              <a:t> från Gotland</a:t>
            </a:r>
          </a:p>
          <a:p>
            <a:r>
              <a:rPr lang="sv-SE" dirty="0" err="1"/>
              <a:t>Gyldengron</a:t>
            </a:r>
            <a:endParaRPr lang="sv-SE" dirty="0"/>
          </a:p>
          <a:p>
            <a:r>
              <a:rPr lang="sv-SE" dirty="0"/>
              <a:t>Japansk </a:t>
            </a:r>
            <a:r>
              <a:rPr lang="sv-SE" dirty="0">
                <a:highlight>
                  <a:srgbClr val="FFFF00"/>
                </a:highlight>
              </a:rPr>
              <a:t>spenat</a:t>
            </a:r>
            <a:r>
              <a:rPr lang="sv-SE" dirty="0"/>
              <a:t> /Japansk målla</a:t>
            </a:r>
          </a:p>
          <a:p>
            <a:r>
              <a:rPr lang="sv-SE" dirty="0"/>
              <a:t>Mormors </a:t>
            </a:r>
            <a:r>
              <a:rPr lang="sv-SE" dirty="0">
                <a:highlight>
                  <a:srgbClr val="FFFF00"/>
                </a:highlight>
              </a:rPr>
              <a:t>spenat</a:t>
            </a:r>
          </a:p>
          <a:p>
            <a:r>
              <a:rPr lang="sv-SE" dirty="0"/>
              <a:t>Nisses målla</a:t>
            </a:r>
          </a:p>
          <a:p>
            <a:r>
              <a:rPr lang="sv-SE" dirty="0" err="1"/>
              <a:t>Rubra</a:t>
            </a:r>
            <a:endParaRPr lang="sv-SE" dirty="0"/>
          </a:p>
          <a:p>
            <a:r>
              <a:rPr lang="sv-SE" dirty="0"/>
              <a:t>Ruby Red</a:t>
            </a:r>
          </a:p>
          <a:p>
            <a:endParaRPr lang="sv-SE" dirty="0"/>
          </a:p>
          <a:p>
            <a:pPr marL="0" indent="0">
              <a:buNone/>
            </a:pPr>
            <a:r>
              <a:rPr lang="sv-SE" dirty="0"/>
              <a:t>(Utvecklingstid för trädgårdsmålla ca 40 </a:t>
            </a:r>
            <a:r>
              <a:rPr lang="sv-SE" dirty="0" err="1"/>
              <a:t>dgr</a:t>
            </a:r>
            <a:r>
              <a:rPr lang="sv-SE" dirty="0"/>
              <a:t>, längre för att kunna skörda moget frö)</a:t>
            </a:r>
          </a:p>
        </p:txBody>
      </p:sp>
    </p:spTree>
    <p:extLst>
      <p:ext uri="{BB962C8B-B14F-4D97-AF65-F5344CB8AC3E}">
        <p14:creationId xmlns:p14="http://schemas.microsoft.com/office/powerpoint/2010/main" val="3436303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30DC90-A127-1C6A-0FFB-2A28A215FA81}"/>
              </a:ext>
            </a:extLst>
          </p:cNvPr>
          <p:cNvSpPr>
            <a:spLocks noGrp="1"/>
          </p:cNvSpPr>
          <p:nvPr>
            <p:ph type="title"/>
          </p:nvPr>
        </p:nvSpPr>
        <p:spPr/>
        <p:txBody>
          <a:bodyPr/>
          <a:lstStyle/>
          <a:p>
            <a:pPr algn="ctr"/>
            <a:r>
              <a:rPr lang="sv-SE" dirty="0">
                <a:highlight>
                  <a:srgbClr val="FFFF00"/>
                </a:highlight>
              </a:rPr>
              <a:t>Vilken </a:t>
            </a:r>
            <a:r>
              <a:rPr lang="sv-SE" dirty="0" err="1">
                <a:highlight>
                  <a:srgbClr val="FFFF00"/>
                </a:highlight>
              </a:rPr>
              <a:t>växtzon</a:t>
            </a:r>
            <a:r>
              <a:rPr lang="sv-SE" dirty="0">
                <a:highlight>
                  <a:srgbClr val="FFFF00"/>
                </a:highlight>
              </a:rPr>
              <a:t> odlar du i?</a:t>
            </a:r>
          </a:p>
        </p:txBody>
      </p:sp>
      <p:sp>
        <p:nvSpPr>
          <p:cNvPr id="4" name="Platshållare för innehåll 3">
            <a:extLst>
              <a:ext uri="{FF2B5EF4-FFF2-40B4-BE49-F238E27FC236}">
                <a16:creationId xmlns:a16="http://schemas.microsoft.com/office/drawing/2014/main" id="{4DDE01F1-5F07-89C4-1798-007199738AB7}"/>
              </a:ext>
            </a:extLst>
          </p:cNvPr>
          <p:cNvSpPr>
            <a:spLocks noGrp="1"/>
          </p:cNvSpPr>
          <p:nvPr>
            <p:ph sz="half" idx="2"/>
          </p:nvPr>
        </p:nvSpPr>
        <p:spPr>
          <a:xfrm>
            <a:off x="1371600" y="1581150"/>
            <a:ext cx="4443984" cy="5099049"/>
          </a:xfrm>
        </p:spPr>
        <p:txBody>
          <a:bodyPr>
            <a:normAutofit fontScale="85000" lnSpcReduction="10000"/>
          </a:bodyPr>
          <a:lstStyle/>
          <a:p>
            <a:pPr marL="0" indent="0" algn="ctr">
              <a:buNone/>
            </a:pPr>
            <a:r>
              <a:rPr lang="sv-SE" b="0" i="0" u="none" strike="noStrike" dirty="0">
                <a:solidFill>
                  <a:srgbClr val="4B3B31"/>
                </a:solidFill>
                <a:effectLst/>
                <a:latin typeface="YALBs5G79lw 0"/>
              </a:rPr>
              <a:t>Hinner sorten mogna hos dig?  Om du har kallväxthus, välj ett snäpp lägre zon.</a:t>
            </a:r>
          </a:p>
          <a:p>
            <a:pPr marL="0" indent="0">
              <a:buNone/>
            </a:pPr>
            <a:endParaRPr lang="sv-SE" dirty="0">
              <a:solidFill>
                <a:srgbClr val="4B3B31"/>
              </a:solidFill>
              <a:effectLst/>
              <a:latin typeface="YALBs5G79lw 0"/>
            </a:endParaRPr>
          </a:p>
          <a:p>
            <a:r>
              <a:rPr lang="sv-SE" b="0" i="0" u="none" strike="noStrike" dirty="0">
                <a:solidFill>
                  <a:srgbClr val="4B3B31"/>
                </a:solidFill>
                <a:effectLst/>
                <a:latin typeface="YALBs5G79lw 0"/>
              </a:rPr>
              <a:t>ZON 1 --&gt; Valfri utvecklingstid</a:t>
            </a:r>
            <a:endParaRPr lang="sv-SE" dirty="0">
              <a:solidFill>
                <a:srgbClr val="4B3B31"/>
              </a:solidFill>
              <a:effectLst/>
              <a:latin typeface="YALBs5G79lw 0"/>
            </a:endParaRPr>
          </a:p>
          <a:p>
            <a:r>
              <a:rPr lang="sv-SE" b="0" i="0" u="none" strike="noStrike" dirty="0">
                <a:solidFill>
                  <a:srgbClr val="4B3B31"/>
                </a:solidFill>
                <a:effectLst/>
                <a:latin typeface="YALBs5G79lw 0"/>
              </a:rPr>
              <a:t>ZON 2 --&gt; Rek utvecklingstid max 95 dagar</a:t>
            </a:r>
            <a:endParaRPr lang="sv-SE" dirty="0">
              <a:solidFill>
                <a:srgbClr val="4B3B31"/>
              </a:solidFill>
              <a:effectLst/>
              <a:latin typeface="YALBs5G79lw 0"/>
            </a:endParaRPr>
          </a:p>
          <a:p>
            <a:r>
              <a:rPr lang="sv-SE" b="0" i="0" u="none" strike="noStrike" dirty="0">
                <a:solidFill>
                  <a:srgbClr val="4B3B31"/>
                </a:solidFill>
                <a:effectLst/>
                <a:latin typeface="YALBs5G79lw 0"/>
              </a:rPr>
              <a:t>ZON 3 --&gt; Rek utvecklingstid max 85 dagar</a:t>
            </a:r>
            <a:endParaRPr lang="sv-SE" dirty="0">
              <a:solidFill>
                <a:srgbClr val="4B3B31"/>
              </a:solidFill>
              <a:effectLst/>
              <a:latin typeface="YALBs5G79lw 0"/>
            </a:endParaRPr>
          </a:p>
          <a:p>
            <a:r>
              <a:rPr lang="sv-SE" b="0" i="0" u="none" strike="noStrike" dirty="0">
                <a:solidFill>
                  <a:srgbClr val="4B3B31"/>
                </a:solidFill>
                <a:effectLst/>
                <a:latin typeface="YALBs5G79lw 0"/>
              </a:rPr>
              <a:t>ZON 4 --&gt; Rek utvecklingstid max 75 dagar</a:t>
            </a:r>
            <a:endParaRPr lang="sv-SE" dirty="0">
              <a:solidFill>
                <a:srgbClr val="4B3B31"/>
              </a:solidFill>
              <a:effectLst/>
              <a:latin typeface="YALBs5G79lw 0"/>
            </a:endParaRPr>
          </a:p>
          <a:p>
            <a:r>
              <a:rPr lang="sv-SE" b="0" i="0" u="none" strike="noStrike" dirty="0">
                <a:solidFill>
                  <a:srgbClr val="4B3B31"/>
                </a:solidFill>
                <a:effectLst/>
                <a:latin typeface="YALBs5G79lw 0"/>
              </a:rPr>
              <a:t>ZON 5 --&gt; Rek utvecklingstid max 65 dagar </a:t>
            </a:r>
            <a:endParaRPr lang="sv-SE" dirty="0">
              <a:solidFill>
                <a:srgbClr val="4B3B31"/>
              </a:solidFill>
              <a:effectLst/>
              <a:latin typeface="YALBs5G79lw 0"/>
            </a:endParaRPr>
          </a:p>
          <a:p>
            <a:r>
              <a:rPr lang="sv-SE" b="0" i="0" u="none" strike="noStrike" dirty="0">
                <a:solidFill>
                  <a:srgbClr val="4B3B31"/>
                </a:solidFill>
                <a:effectLst/>
                <a:latin typeface="YALBs5G79lw 0"/>
              </a:rPr>
              <a:t>ZON 6 --&gt; Rek utvecklingstid max 55 dagar </a:t>
            </a:r>
            <a:endParaRPr lang="sv-SE" dirty="0">
              <a:solidFill>
                <a:srgbClr val="4B3B31"/>
              </a:solidFill>
              <a:effectLst/>
              <a:latin typeface="YALBs5G79lw 0"/>
            </a:endParaRPr>
          </a:p>
          <a:p>
            <a:r>
              <a:rPr lang="sv-SE" b="0" i="0" u="none" strike="noStrike" dirty="0">
                <a:solidFill>
                  <a:srgbClr val="4B3B31"/>
                </a:solidFill>
                <a:effectLst/>
                <a:latin typeface="YALBs5G79lw 0"/>
              </a:rPr>
              <a:t>ZON 7 --&gt; Rek utvecklingstid så kort som möjligt</a:t>
            </a:r>
          </a:p>
          <a:p>
            <a:r>
              <a:rPr lang="sv-SE" b="0" i="0" u="none" strike="noStrike" dirty="0">
                <a:solidFill>
                  <a:srgbClr val="4B3B31"/>
                </a:solidFill>
                <a:effectLst/>
                <a:latin typeface="YALBs5G79lw 0"/>
              </a:rPr>
              <a:t>ZON 8 --&gt; Rek utvecklingstid så kort som möjligt</a:t>
            </a:r>
            <a:endParaRPr lang="sv-SE" dirty="0"/>
          </a:p>
        </p:txBody>
      </p:sp>
      <p:sp>
        <p:nvSpPr>
          <p:cNvPr id="5" name="Platshållare för text 4">
            <a:extLst>
              <a:ext uri="{FF2B5EF4-FFF2-40B4-BE49-F238E27FC236}">
                <a16:creationId xmlns:a16="http://schemas.microsoft.com/office/drawing/2014/main" id="{D62B1344-0EC3-CD09-8D0B-CF7EE2C992E6}"/>
              </a:ext>
            </a:extLst>
          </p:cNvPr>
          <p:cNvSpPr>
            <a:spLocks noGrp="1"/>
          </p:cNvSpPr>
          <p:nvPr>
            <p:ph type="body" sz="quarter" idx="3"/>
          </p:nvPr>
        </p:nvSpPr>
        <p:spPr>
          <a:xfrm>
            <a:off x="6677533" y="1590221"/>
            <a:ext cx="4443984" cy="823912"/>
          </a:xfrm>
        </p:spPr>
        <p:txBody>
          <a:bodyPr/>
          <a:lstStyle/>
          <a:p>
            <a:r>
              <a:rPr lang="sv-SE" sz="2000" b="0" i="0" u="none" strike="noStrike" dirty="0">
                <a:solidFill>
                  <a:srgbClr val="4B3B31"/>
                </a:solidFill>
                <a:effectLst/>
                <a:latin typeface="YALBs5G79lw 0"/>
              </a:rPr>
              <a:t>Sverige är indelat i 1-8 odlingszoner, se kartan hos Riksförbundet Svensk Trädgård. </a:t>
            </a:r>
            <a:endParaRPr lang="sv-SE" sz="1100" dirty="0"/>
          </a:p>
        </p:txBody>
      </p:sp>
      <p:sp>
        <p:nvSpPr>
          <p:cNvPr id="3" name="textruta 2">
            <a:extLst>
              <a:ext uri="{FF2B5EF4-FFF2-40B4-BE49-F238E27FC236}">
                <a16:creationId xmlns:a16="http://schemas.microsoft.com/office/drawing/2014/main" id="{F9F474CB-E0A9-A0A7-E933-5DA7629E73B8}"/>
              </a:ext>
            </a:extLst>
          </p:cNvPr>
          <p:cNvSpPr txBox="1"/>
          <p:nvPr/>
        </p:nvSpPr>
        <p:spPr>
          <a:xfrm>
            <a:off x="6356350" y="6146800"/>
            <a:ext cx="5086350" cy="412750"/>
          </a:xfrm>
          <a:prstGeom prst="rect">
            <a:avLst/>
          </a:prstGeom>
          <a:noFill/>
        </p:spPr>
        <p:txBody>
          <a:bodyPr wrap="square" rtlCol="0">
            <a:spAutoFit/>
          </a:bodyPr>
          <a:lstStyle/>
          <a:p>
            <a:endParaRPr lang="sv-SE" dirty="0"/>
          </a:p>
        </p:txBody>
      </p:sp>
      <p:pic>
        <p:nvPicPr>
          <p:cNvPr id="12" name="Platshållare för innehåll 11">
            <a:extLst>
              <a:ext uri="{FF2B5EF4-FFF2-40B4-BE49-F238E27FC236}">
                <a16:creationId xmlns:a16="http://schemas.microsoft.com/office/drawing/2014/main" id="{3DD8D9D7-B078-B832-B763-502D7F5E8EE0}"/>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910937" y="2242174"/>
            <a:ext cx="2192706" cy="3388462"/>
          </a:xfrm>
        </p:spPr>
      </p:pic>
      <p:sp>
        <p:nvSpPr>
          <p:cNvPr id="13" name="textruta 12">
            <a:extLst>
              <a:ext uri="{FF2B5EF4-FFF2-40B4-BE49-F238E27FC236}">
                <a16:creationId xmlns:a16="http://schemas.microsoft.com/office/drawing/2014/main" id="{39B1AE8D-3A39-14C0-CDCE-13E7E77F40E0}"/>
              </a:ext>
            </a:extLst>
          </p:cNvPr>
          <p:cNvSpPr txBox="1"/>
          <p:nvPr/>
        </p:nvSpPr>
        <p:spPr>
          <a:xfrm>
            <a:off x="6655762" y="5756869"/>
            <a:ext cx="5191470" cy="923330"/>
          </a:xfrm>
          <a:prstGeom prst="rect">
            <a:avLst/>
          </a:prstGeom>
          <a:noFill/>
        </p:spPr>
        <p:txBody>
          <a:bodyPr wrap="square" rtlCol="0">
            <a:spAutoFit/>
          </a:bodyPr>
          <a:lstStyle/>
          <a:p>
            <a:r>
              <a:rPr lang="sv-SE" sz="1800" b="1" i="0" u="none" strike="noStrike" dirty="0">
                <a:solidFill>
                  <a:srgbClr val="4B3B31"/>
                </a:solidFill>
                <a:effectLst/>
                <a:latin typeface="YALBs5G79lw 0"/>
                <a:hlinkClick r:id="rId3"/>
              </a:rPr>
              <a:t>https://svensktradgard.se/tradgardsrad/zonkartan/digitala-zonkartan/</a:t>
            </a:r>
            <a:endParaRPr lang="sv-SE" sz="1800" dirty="0">
              <a:solidFill>
                <a:srgbClr val="4B3B31"/>
              </a:solidFill>
              <a:effectLst/>
              <a:latin typeface="YALBs5G79lw 0"/>
            </a:endParaRPr>
          </a:p>
          <a:p>
            <a:endParaRPr lang="sv-SE" dirty="0"/>
          </a:p>
        </p:txBody>
      </p:sp>
    </p:spTree>
    <p:extLst>
      <p:ext uri="{BB962C8B-B14F-4D97-AF65-F5344CB8AC3E}">
        <p14:creationId xmlns:p14="http://schemas.microsoft.com/office/powerpoint/2010/main" val="489993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2197AF-BD31-E544-BE9E-E361131D86C6}"/>
              </a:ext>
            </a:extLst>
          </p:cNvPr>
          <p:cNvSpPr>
            <a:spLocks noGrp="1"/>
          </p:cNvSpPr>
          <p:nvPr>
            <p:ph type="title"/>
          </p:nvPr>
        </p:nvSpPr>
        <p:spPr/>
        <p:txBody>
          <a:bodyPr/>
          <a:lstStyle/>
          <a:p>
            <a:pPr algn="ctr"/>
            <a:r>
              <a:rPr lang="sv-SE" dirty="0"/>
              <a:t>Tid &amp; ork</a:t>
            </a:r>
          </a:p>
        </p:txBody>
      </p:sp>
      <p:sp>
        <p:nvSpPr>
          <p:cNvPr id="3" name="Platshållare för text 2">
            <a:extLst>
              <a:ext uri="{FF2B5EF4-FFF2-40B4-BE49-F238E27FC236}">
                <a16:creationId xmlns:a16="http://schemas.microsoft.com/office/drawing/2014/main" id="{F67ED7F2-8A6B-32A5-5D0A-CF5C441725A1}"/>
              </a:ext>
            </a:extLst>
          </p:cNvPr>
          <p:cNvSpPr>
            <a:spLocks noGrp="1"/>
          </p:cNvSpPr>
          <p:nvPr>
            <p:ph type="body" idx="1"/>
          </p:nvPr>
        </p:nvSpPr>
        <p:spPr>
          <a:xfrm>
            <a:off x="1435100" y="1428750"/>
            <a:ext cx="9772650" cy="823912"/>
          </a:xfrm>
        </p:spPr>
        <p:txBody>
          <a:bodyPr/>
          <a:lstStyle/>
          <a:p>
            <a:pPr algn="ctr"/>
            <a:r>
              <a:rPr lang="sv-SE" dirty="0"/>
              <a:t>Hur mycket tid och ork vill du lägga på din odling? </a:t>
            </a:r>
          </a:p>
          <a:p>
            <a:pPr algn="ctr"/>
            <a:r>
              <a:rPr lang="sv-SE" sz="2000" dirty="0"/>
              <a:t>(Att odla sitt eget frö behöver inte ta mkt tid)</a:t>
            </a:r>
          </a:p>
        </p:txBody>
      </p:sp>
      <p:sp>
        <p:nvSpPr>
          <p:cNvPr id="4" name="Platshållare för innehåll 3">
            <a:extLst>
              <a:ext uri="{FF2B5EF4-FFF2-40B4-BE49-F238E27FC236}">
                <a16:creationId xmlns:a16="http://schemas.microsoft.com/office/drawing/2014/main" id="{100EFBEC-CF90-E8E8-B7C4-09CC233B570D}"/>
              </a:ext>
            </a:extLst>
          </p:cNvPr>
          <p:cNvSpPr>
            <a:spLocks noGrp="1"/>
          </p:cNvSpPr>
          <p:nvPr>
            <p:ph sz="half" idx="2"/>
          </p:nvPr>
        </p:nvSpPr>
        <p:spPr>
          <a:xfrm>
            <a:off x="2444750" y="3006726"/>
            <a:ext cx="7905750" cy="3216274"/>
          </a:xfrm>
        </p:spPr>
        <p:txBody>
          <a:bodyPr/>
          <a:lstStyle/>
          <a:p>
            <a:pPr marL="342900" lvl="0" indent="-342900">
              <a:lnSpc>
                <a:spcPct val="107000"/>
              </a:lnSpc>
              <a:buFont typeface="Courier New" panose="02070309020205020404" pitchFamily="49" charset="0"/>
              <a:buChar char="o"/>
            </a:pPr>
            <a:r>
              <a:rPr lang="sv-SE" sz="1800" dirty="0">
                <a:effectLst/>
                <a:latin typeface="Calibri" panose="020F0502020204030204" pitchFamily="34" charset="0"/>
                <a:ea typeface="Calibri" panose="020F0502020204030204" pitchFamily="34" charset="0"/>
                <a:cs typeface="Times New Roman" panose="02020603050405020304" pitchFamily="18" charset="0"/>
              </a:rPr>
              <a:t>Jag har all tid i världen    </a:t>
            </a:r>
            <a:r>
              <a:rPr lang="sv-SE"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sv-SE" sz="1800" dirty="0">
                <a:effectLst/>
                <a:latin typeface="Calibri" panose="020F0502020204030204" pitchFamily="34" charset="0"/>
                <a:ea typeface="Calibri" panose="020F0502020204030204" pitchFamily="34" charset="0"/>
                <a:cs typeface="Times New Roman" panose="02020603050405020304" pitchFamily="18" charset="0"/>
              </a:rPr>
              <a:t>   Så tätare, glesa efterhand, flera sorter, serieodla</a:t>
            </a:r>
          </a:p>
          <a:p>
            <a:pPr marL="342900" lvl="0" indent="-342900">
              <a:lnSpc>
                <a:spcPct val="107000"/>
              </a:lnSpc>
              <a:spcAft>
                <a:spcPts val="800"/>
              </a:spcAft>
              <a:buFont typeface="Courier New" panose="02070309020205020404" pitchFamily="49" charset="0"/>
              <a:buChar char="o"/>
            </a:pPr>
            <a:r>
              <a:rPr lang="sv-SE" sz="1800" dirty="0">
                <a:effectLst/>
                <a:latin typeface="Calibri" panose="020F0502020204030204" pitchFamily="34" charset="0"/>
                <a:ea typeface="Calibri" panose="020F0502020204030204" pitchFamily="34" charset="0"/>
                <a:cs typeface="Times New Roman" panose="02020603050405020304" pitchFamily="18" charset="0"/>
              </a:rPr>
              <a:t>Så lite som möjligt           </a:t>
            </a:r>
            <a:r>
              <a:rPr lang="sv-SE"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sv-SE" sz="1800" dirty="0">
                <a:effectLst/>
                <a:latin typeface="Calibri" panose="020F0502020204030204" pitchFamily="34" charset="0"/>
                <a:ea typeface="Calibri" panose="020F0502020204030204" pitchFamily="34" charset="0"/>
                <a:cs typeface="Times New Roman" panose="02020603050405020304" pitchFamily="18" charset="0"/>
              </a:rPr>
              <a:t>  Kallsådd/</a:t>
            </a:r>
            <a:r>
              <a:rPr lang="sv-SE" sz="1800" dirty="0" err="1">
                <a:effectLst/>
                <a:latin typeface="Calibri" panose="020F0502020204030204" pitchFamily="34" charset="0"/>
                <a:ea typeface="Calibri" panose="020F0502020204030204" pitchFamily="34" charset="0"/>
                <a:cs typeface="Times New Roman" panose="02020603050405020304" pitchFamily="18" charset="0"/>
              </a:rPr>
              <a:t>vintersådd</a:t>
            </a:r>
            <a:r>
              <a:rPr lang="sv-SE" sz="1800" dirty="0">
                <a:effectLst/>
                <a:latin typeface="Calibri" panose="020F0502020204030204" pitchFamily="34" charset="0"/>
                <a:ea typeface="Calibri" panose="020F0502020204030204" pitchFamily="34" charset="0"/>
                <a:cs typeface="Times New Roman" panose="02020603050405020304" pitchFamily="18" charset="0"/>
              </a:rPr>
              <a:t>, EN sort</a:t>
            </a:r>
          </a:p>
          <a:p>
            <a:endParaRPr lang="sv-SE" dirty="0"/>
          </a:p>
        </p:txBody>
      </p:sp>
      <p:sp>
        <p:nvSpPr>
          <p:cNvPr id="7" name="textruta 6">
            <a:extLst>
              <a:ext uri="{FF2B5EF4-FFF2-40B4-BE49-F238E27FC236}">
                <a16:creationId xmlns:a16="http://schemas.microsoft.com/office/drawing/2014/main" id="{0F6667A2-8DDF-4719-B36D-884739477F5F}"/>
              </a:ext>
            </a:extLst>
          </p:cNvPr>
          <p:cNvSpPr txBox="1"/>
          <p:nvPr/>
        </p:nvSpPr>
        <p:spPr>
          <a:xfrm>
            <a:off x="5022850" y="6223000"/>
            <a:ext cx="2146300" cy="646331"/>
          </a:xfrm>
          <a:prstGeom prst="rect">
            <a:avLst/>
          </a:prstGeom>
          <a:noFill/>
        </p:spPr>
        <p:txBody>
          <a:bodyPr wrap="square" rtlCol="0">
            <a:spAutoFit/>
          </a:bodyPr>
          <a:lstStyle/>
          <a:p>
            <a:r>
              <a:rPr lang="sv-SE" sz="1800" dirty="0">
                <a:solidFill>
                  <a:schemeClr val="tx1">
                    <a:lumMod val="50000"/>
                    <a:lumOff val="50000"/>
                  </a:schemeClr>
                </a:solidFill>
              </a:rPr>
              <a:t>© Trädgårdstrollet</a:t>
            </a:r>
          </a:p>
          <a:p>
            <a:endParaRPr lang="sv-SE" dirty="0"/>
          </a:p>
        </p:txBody>
      </p:sp>
    </p:spTree>
    <p:extLst>
      <p:ext uri="{BB962C8B-B14F-4D97-AF65-F5344CB8AC3E}">
        <p14:creationId xmlns:p14="http://schemas.microsoft.com/office/powerpoint/2010/main" val="977353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9E0443-8070-C1F1-1336-6F91F2C0A399}"/>
              </a:ext>
            </a:extLst>
          </p:cNvPr>
          <p:cNvSpPr>
            <a:spLocks noGrp="1"/>
          </p:cNvSpPr>
          <p:nvPr>
            <p:ph type="title"/>
          </p:nvPr>
        </p:nvSpPr>
        <p:spPr>
          <a:xfrm>
            <a:off x="3380595" y="546726"/>
            <a:ext cx="7974981" cy="1485900"/>
          </a:xfrm>
        </p:spPr>
        <p:txBody>
          <a:bodyPr/>
          <a:lstStyle/>
          <a:p>
            <a:pPr algn="ctr"/>
            <a:r>
              <a:rPr lang="sv-SE" dirty="0"/>
              <a:t>Från frö till planta = logistik</a:t>
            </a:r>
          </a:p>
        </p:txBody>
      </p:sp>
      <p:pic>
        <p:nvPicPr>
          <p:cNvPr id="6" name="Platshållare för innehåll 5">
            <a:extLst>
              <a:ext uri="{FF2B5EF4-FFF2-40B4-BE49-F238E27FC236}">
                <a16:creationId xmlns:a16="http://schemas.microsoft.com/office/drawing/2014/main" id="{71086509-4795-3F4A-3D4E-4D19E7B7BFB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35192" y="236963"/>
            <a:ext cx="2107580" cy="2107580"/>
          </a:xfrm>
        </p:spPr>
      </p:pic>
      <p:sp>
        <p:nvSpPr>
          <p:cNvPr id="4" name="Platshållare för innehåll 3">
            <a:extLst>
              <a:ext uri="{FF2B5EF4-FFF2-40B4-BE49-F238E27FC236}">
                <a16:creationId xmlns:a16="http://schemas.microsoft.com/office/drawing/2014/main" id="{7614F3BE-9728-9569-72BD-50719565DF9E}"/>
              </a:ext>
            </a:extLst>
          </p:cNvPr>
          <p:cNvSpPr>
            <a:spLocks noGrp="1"/>
          </p:cNvSpPr>
          <p:nvPr>
            <p:ph sz="half" idx="2"/>
          </p:nvPr>
        </p:nvSpPr>
        <p:spPr>
          <a:xfrm>
            <a:off x="6172200" y="1613377"/>
            <a:ext cx="4447786" cy="3581401"/>
          </a:xfrm>
        </p:spPr>
        <p:txBody>
          <a:bodyPr/>
          <a:lstStyle/>
          <a:p>
            <a:r>
              <a:rPr lang="sv-SE" dirty="0" err="1"/>
              <a:t>Serieodlar</a:t>
            </a:r>
            <a:r>
              <a:rPr lang="sv-SE" dirty="0"/>
              <a:t>/seriesådd - #såddsöndag</a:t>
            </a:r>
          </a:p>
          <a:p>
            <a:r>
              <a:rPr lang="sv-SE" dirty="0"/>
              <a:t>Sådd --&gt; omskolning  --&gt; avhärdning --&gt; slutodlingsplats</a:t>
            </a:r>
          </a:p>
          <a:p>
            <a:r>
              <a:rPr lang="sv-SE" dirty="0"/>
              <a:t>Ont om plats? Kallsådd/</a:t>
            </a:r>
            <a:r>
              <a:rPr lang="sv-SE" dirty="0" err="1"/>
              <a:t>vintersådd</a:t>
            </a:r>
            <a:endParaRPr lang="sv-SE" dirty="0"/>
          </a:p>
          <a:p>
            <a:endParaRPr lang="sv-SE" dirty="0"/>
          </a:p>
          <a:p>
            <a:endParaRPr lang="sv-SE" dirty="0"/>
          </a:p>
          <a:p>
            <a:endParaRPr lang="sv-SE" dirty="0"/>
          </a:p>
          <a:p>
            <a:endParaRPr lang="sv-SE" dirty="0"/>
          </a:p>
        </p:txBody>
      </p:sp>
      <p:pic>
        <p:nvPicPr>
          <p:cNvPr id="8" name="Bildobjekt 7">
            <a:extLst>
              <a:ext uri="{FF2B5EF4-FFF2-40B4-BE49-F238E27FC236}">
                <a16:creationId xmlns:a16="http://schemas.microsoft.com/office/drawing/2014/main" id="{1F750315-C50A-9179-FF4E-875F8A6069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5419" y="1347903"/>
            <a:ext cx="2107580" cy="2107580"/>
          </a:xfrm>
          <a:prstGeom prst="rect">
            <a:avLst/>
          </a:prstGeom>
        </p:spPr>
      </p:pic>
      <p:pic>
        <p:nvPicPr>
          <p:cNvPr id="10" name="Bildobjekt 9">
            <a:extLst>
              <a:ext uri="{FF2B5EF4-FFF2-40B4-BE49-F238E27FC236}">
                <a16:creationId xmlns:a16="http://schemas.microsoft.com/office/drawing/2014/main" id="{50456144-9750-6AC7-BF5D-475D665EB3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3015" y="2620537"/>
            <a:ext cx="2107580" cy="2634475"/>
          </a:xfrm>
          <a:prstGeom prst="rect">
            <a:avLst/>
          </a:prstGeom>
        </p:spPr>
      </p:pic>
      <p:pic>
        <p:nvPicPr>
          <p:cNvPr id="12" name="Bildobjekt 11">
            <a:extLst>
              <a:ext uri="{FF2B5EF4-FFF2-40B4-BE49-F238E27FC236}">
                <a16:creationId xmlns:a16="http://schemas.microsoft.com/office/drawing/2014/main" id="{8745E2BA-1965-8C6A-20BE-500174E5C5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2772" y="4456307"/>
            <a:ext cx="2107580" cy="2107580"/>
          </a:xfrm>
          <a:prstGeom prst="rect">
            <a:avLst/>
          </a:prstGeom>
        </p:spPr>
      </p:pic>
      <p:pic>
        <p:nvPicPr>
          <p:cNvPr id="14" name="Bildobjekt 13">
            <a:extLst>
              <a:ext uri="{FF2B5EF4-FFF2-40B4-BE49-F238E27FC236}">
                <a16:creationId xmlns:a16="http://schemas.microsoft.com/office/drawing/2014/main" id="{E70D4D71-C57F-65FF-5EE9-08AC5E4BD3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88502" y="4456307"/>
            <a:ext cx="2107580" cy="2107580"/>
          </a:xfrm>
          <a:prstGeom prst="rect">
            <a:avLst/>
          </a:prstGeom>
        </p:spPr>
      </p:pic>
      <p:pic>
        <p:nvPicPr>
          <p:cNvPr id="5" name="Bildobjekt 4">
            <a:extLst>
              <a:ext uri="{FF2B5EF4-FFF2-40B4-BE49-F238E27FC236}">
                <a16:creationId xmlns:a16="http://schemas.microsoft.com/office/drawing/2014/main" id="{FA82ADB0-E29D-8548-5D25-C25437BB68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87316" y="3651250"/>
            <a:ext cx="2982334" cy="2982334"/>
          </a:xfrm>
          <a:prstGeom prst="rect">
            <a:avLst/>
          </a:prstGeom>
        </p:spPr>
      </p:pic>
    </p:spTree>
    <p:extLst>
      <p:ext uri="{BB962C8B-B14F-4D97-AF65-F5344CB8AC3E}">
        <p14:creationId xmlns:p14="http://schemas.microsoft.com/office/powerpoint/2010/main" val="2374643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BEFEF9-F46D-4255-E640-FE9EC6754F79}"/>
              </a:ext>
            </a:extLst>
          </p:cNvPr>
          <p:cNvSpPr>
            <a:spLocks noGrp="1"/>
          </p:cNvSpPr>
          <p:nvPr>
            <p:ph type="title"/>
          </p:nvPr>
        </p:nvSpPr>
        <p:spPr/>
        <p:txBody>
          <a:bodyPr/>
          <a:lstStyle/>
          <a:p>
            <a:pPr algn="ctr"/>
            <a:r>
              <a:rPr lang="sv-SE" dirty="0"/>
              <a:t>Fröförvaring</a:t>
            </a:r>
          </a:p>
        </p:txBody>
      </p:sp>
      <p:sp>
        <p:nvSpPr>
          <p:cNvPr id="3" name="Platshållare för innehåll 2">
            <a:extLst>
              <a:ext uri="{FF2B5EF4-FFF2-40B4-BE49-F238E27FC236}">
                <a16:creationId xmlns:a16="http://schemas.microsoft.com/office/drawing/2014/main" id="{1F25871F-0B55-0A4D-A739-147003C26287}"/>
              </a:ext>
            </a:extLst>
          </p:cNvPr>
          <p:cNvSpPr>
            <a:spLocks noGrp="1"/>
          </p:cNvSpPr>
          <p:nvPr>
            <p:ph idx="1"/>
          </p:nvPr>
        </p:nvSpPr>
        <p:spPr/>
        <p:txBody>
          <a:bodyPr/>
          <a:lstStyle/>
          <a:p>
            <a:pPr algn="ctr"/>
            <a:r>
              <a:rPr lang="sv-SE" dirty="0"/>
              <a:t>Till skrået: i frys</a:t>
            </a:r>
          </a:p>
          <a:p>
            <a:pPr algn="ctr"/>
            <a:endParaRPr lang="sv-SE" dirty="0"/>
          </a:p>
          <a:p>
            <a:pPr algn="ctr"/>
            <a:r>
              <a:rPr lang="sv-SE" dirty="0"/>
              <a:t>Till mig själv: i box, pärm eller lådor</a:t>
            </a:r>
          </a:p>
          <a:p>
            <a:pPr algn="ctr"/>
            <a:r>
              <a:rPr lang="sv-SE" dirty="0"/>
              <a:t>I papperskassar (särskilt målla…)</a:t>
            </a:r>
          </a:p>
          <a:p>
            <a:pPr algn="ctr"/>
            <a:r>
              <a:rPr lang="sv-SE" dirty="0" err="1"/>
              <a:t>Egenvikta</a:t>
            </a:r>
            <a:r>
              <a:rPr lang="sv-SE" dirty="0"/>
              <a:t> fröpåsar</a:t>
            </a:r>
          </a:p>
        </p:txBody>
      </p:sp>
    </p:spTree>
    <p:extLst>
      <p:ext uri="{BB962C8B-B14F-4D97-AF65-F5344CB8AC3E}">
        <p14:creationId xmlns:p14="http://schemas.microsoft.com/office/powerpoint/2010/main" val="32381559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458213-013F-E1FB-7313-A0952A40A2C0}"/>
              </a:ext>
            </a:extLst>
          </p:cNvPr>
          <p:cNvSpPr>
            <a:spLocks noGrp="1"/>
          </p:cNvSpPr>
          <p:nvPr>
            <p:ph type="title"/>
          </p:nvPr>
        </p:nvSpPr>
        <p:spPr/>
        <p:txBody>
          <a:bodyPr/>
          <a:lstStyle/>
          <a:p>
            <a:pPr algn="ctr"/>
            <a:r>
              <a:rPr lang="sv-SE" dirty="0"/>
              <a:t>Gödselmall: 11-5-18</a:t>
            </a:r>
          </a:p>
        </p:txBody>
      </p:sp>
      <p:pic>
        <p:nvPicPr>
          <p:cNvPr id="4" name="Platshållare för innehåll 3">
            <a:extLst>
              <a:ext uri="{FF2B5EF4-FFF2-40B4-BE49-F238E27FC236}">
                <a16:creationId xmlns:a16="http://schemas.microsoft.com/office/drawing/2014/main" id="{01BE5150-04D8-85B6-AF22-ABCA2BD5D3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33875" y="1790700"/>
            <a:ext cx="3981450" cy="3981450"/>
          </a:xfrm>
          <a:prstGeom prst="rect">
            <a:avLst/>
          </a:prstGeom>
        </p:spPr>
      </p:pic>
    </p:spTree>
    <p:extLst>
      <p:ext uri="{BB962C8B-B14F-4D97-AF65-F5344CB8AC3E}">
        <p14:creationId xmlns:p14="http://schemas.microsoft.com/office/powerpoint/2010/main" val="41794532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25D6-1BFC-4845-AFDC-91037A664D5E}"/>
              </a:ext>
            </a:extLst>
          </p:cNvPr>
          <p:cNvSpPr>
            <a:spLocks noGrp="1"/>
          </p:cNvSpPr>
          <p:nvPr>
            <p:ph type="title"/>
          </p:nvPr>
        </p:nvSpPr>
        <p:spPr>
          <a:xfrm>
            <a:off x="935559" y="956404"/>
            <a:ext cx="3224151" cy="742950"/>
          </a:xfrm>
        </p:spPr>
        <p:txBody>
          <a:bodyPr>
            <a:normAutofit/>
          </a:bodyPr>
          <a:lstStyle/>
          <a:p>
            <a:pPr algn="ctr"/>
            <a:r>
              <a:rPr lang="sv-SE" sz="3200" dirty="0"/>
              <a:t>#budgetodla:</a:t>
            </a:r>
          </a:p>
        </p:txBody>
      </p:sp>
      <p:sp>
        <p:nvSpPr>
          <p:cNvPr id="3" name="Content Placeholder 2">
            <a:extLst>
              <a:ext uri="{FF2B5EF4-FFF2-40B4-BE49-F238E27FC236}">
                <a16:creationId xmlns:a16="http://schemas.microsoft.com/office/drawing/2014/main" id="{2947037B-97DE-43E0-8D94-AF0F0C5B3982}"/>
              </a:ext>
            </a:extLst>
          </p:cNvPr>
          <p:cNvSpPr>
            <a:spLocks noGrp="1"/>
          </p:cNvSpPr>
          <p:nvPr>
            <p:ph sz="half" idx="1"/>
          </p:nvPr>
        </p:nvSpPr>
        <p:spPr>
          <a:xfrm>
            <a:off x="935559" y="1948721"/>
            <a:ext cx="4104792" cy="3467830"/>
          </a:xfrm>
        </p:spPr>
        <p:txBody>
          <a:bodyPr>
            <a:normAutofit fontScale="85000" lnSpcReduction="10000"/>
          </a:bodyPr>
          <a:lstStyle/>
          <a:p>
            <a:r>
              <a:rPr lang="sv-SE" dirty="0" err="1">
                <a:latin typeface="Bahnschrift SemiLight" panose="020B0502040204020203" pitchFamily="34" charset="0"/>
              </a:rPr>
              <a:t>Fröodla</a:t>
            </a:r>
            <a:r>
              <a:rPr lang="sv-SE" dirty="0">
                <a:latin typeface="Bahnschrift SemiLight" panose="020B0502040204020203" pitchFamily="34" charset="0"/>
              </a:rPr>
              <a:t>/frökedja/fröbibliotek/byten</a:t>
            </a:r>
          </a:p>
          <a:p>
            <a:r>
              <a:rPr lang="sv-SE" dirty="0">
                <a:latin typeface="Bahnschrift SemiLight" panose="020B0502040204020203" pitchFamily="34" charset="0"/>
              </a:rPr>
              <a:t>Gör egen jord</a:t>
            </a:r>
          </a:p>
          <a:p>
            <a:r>
              <a:rPr lang="sv-SE" dirty="0">
                <a:latin typeface="Bahnschrift SemiLight" panose="020B0502040204020203" pitchFamily="34" charset="0"/>
              </a:rPr>
              <a:t>Gör eget gödsel</a:t>
            </a:r>
          </a:p>
          <a:p>
            <a:r>
              <a:rPr lang="sv-SE" dirty="0">
                <a:latin typeface="Bahnschrift SemiLight" panose="020B0502040204020203" pitchFamily="34" charset="0"/>
              </a:rPr>
              <a:t>Odla latsmart</a:t>
            </a:r>
          </a:p>
          <a:p>
            <a:r>
              <a:rPr lang="sv-SE" dirty="0">
                <a:latin typeface="Bahnschrift SemiLight" panose="020B0502040204020203" pitchFamily="34" charset="0"/>
              </a:rPr>
              <a:t>Skapa kretslopp!!!</a:t>
            </a:r>
          </a:p>
          <a:p>
            <a:pPr marL="0" indent="0">
              <a:buNone/>
            </a:pPr>
            <a:endParaRPr lang="sv-SE" dirty="0">
              <a:latin typeface="Bahnschrift SemiLight" panose="020B0502040204020203" pitchFamily="34" charset="0"/>
            </a:endParaRPr>
          </a:p>
          <a:p>
            <a:r>
              <a:rPr lang="sv-SE" dirty="0">
                <a:latin typeface="Bahnschrift SemiLight" panose="020B0502040204020203" pitchFamily="34" charset="0"/>
              </a:rPr>
              <a:t>Istället för…?</a:t>
            </a:r>
          </a:p>
          <a:p>
            <a:endParaRPr lang="sv-SE" dirty="0"/>
          </a:p>
          <a:p>
            <a:r>
              <a:rPr lang="sv-SE" dirty="0"/>
              <a:t>Låt det ta tid!</a:t>
            </a:r>
          </a:p>
          <a:p>
            <a:endParaRPr lang="sv-SE" dirty="0"/>
          </a:p>
        </p:txBody>
      </p:sp>
      <p:pic>
        <p:nvPicPr>
          <p:cNvPr id="6" name="Content Placeholder 5">
            <a:extLst>
              <a:ext uri="{FF2B5EF4-FFF2-40B4-BE49-F238E27FC236}">
                <a16:creationId xmlns:a16="http://schemas.microsoft.com/office/drawing/2014/main" id="{F020C907-7EA4-4A06-A2A6-F419F03D23F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46557" y="347858"/>
            <a:ext cx="6162284" cy="6162284"/>
          </a:xfrm>
        </p:spPr>
      </p:pic>
      <p:sp>
        <p:nvSpPr>
          <p:cNvPr id="5" name="TextBox 4">
            <a:extLst>
              <a:ext uri="{FF2B5EF4-FFF2-40B4-BE49-F238E27FC236}">
                <a16:creationId xmlns:a16="http://schemas.microsoft.com/office/drawing/2014/main" id="{8F0C3A31-9D6C-4B62-9BD8-8A871F99A1A9}"/>
              </a:ext>
            </a:extLst>
          </p:cNvPr>
          <p:cNvSpPr txBox="1"/>
          <p:nvPr/>
        </p:nvSpPr>
        <p:spPr>
          <a:xfrm>
            <a:off x="5246557" y="6446154"/>
            <a:ext cx="2070760" cy="369332"/>
          </a:xfrm>
          <a:prstGeom prst="rect">
            <a:avLst/>
          </a:prstGeom>
          <a:noFill/>
        </p:spPr>
        <p:txBody>
          <a:bodyPr wrap="square">
            <a:spAutoFit/>
          </a:bodyPr>
          <a:lstStyle/>
          <a:p>
            <a:r>
              <a:rPr lang="sv-SE" sz="1800" dirty="0">
                <a:solidFill>
                  <a:schemeClr val="tx1">
                    <a:lumMod val="50000"/>
                    <a:lumOff val="50000"/>
                  </a:schemeClr>
                </a:solidFill>
              </a:rPr>
              <a:t>© Trädgårdstrollet</a:t>
            </a:r>
          </a:p>
        </p:txBody>
      </p:sp>
    </p:spTree>
    <p:extLst>
      <p:ext uri="{BB962C8B-B14F-4D97-AF65-F5344CB8AC3E}">
        <p14:creationId xmlns:p14="http://schemas.microsoft.com/office/powerpoint/2010/main" val="136566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D0582-3747-4A20-9002-9EF69239D52A}"/>
              </a:ext>
            </a:extLst>
          </p:cNvPr>
          <p:cNvSpPr>
            <a:spLocks noGrp="1"/>
          </p:cNvSpPr>
          <p:nvPr>
            <p:ph type="title"/>
          </p:nvPr>
        </p:nvSpPr>
        <p:spPr/>
        <p:txBody>
          <a:bodyPr/>
          <a:lstStyle/>
          <a:p>
            <a:pPr algn="ctr"/>
            <a:r>
              <a:rPr lang="sv-SE" dirty="0"/>
              <a:t>Vad är lagom?</a:t>
            </a:r>
            <a:br>
              <a:rPr lang="sv-SE" dirty="0"/>
            </a:br>
            <a:r>
              <a:rPr lang="sv-SE" dirty="0"/>
              <a:t>Vad är självförsörjande?</a:t>
            </a:r>
          </a:p>
        </p:txBody>
      </p:sp>
      <p:pic>
        <p:nvPicPr>
          <p:cNvPr id="8" name="Content Placeholder 7">
            <a:extLst>
              <a:ext uri="{FF2B5EF4-FFF2-40B4-BE49-F238E27FC236}">
                <a16:creationId xmlns:a16="http://schemas.microsoft.com/office/drawing/2014/main" id="{A8663393-349C-423E-B89E-3F40C9FEE15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04987" y="2286000"/>
            <a:ext cx="3581400" cy="3581400"/>
          </a:xfrm>
        </p:spPr>
      </p:pic>
      <p:sp>
        <p:nvSpPr>
          <p:cNvPr id="4" name="Content Placeholder 3">
            <a:extLst>
              <a:ext uri="{FF2B5EF4-FFF2-40B4-BE49-F238E27FC236}">
                <a16:creationId xmlns:a16="http://schemas.microsoft.com/office/drawing/2014/main" id="{6619B612-EAFF-4584-97C1-244BEA0D2861}"/>
              </a:ext>
            </a:extLst>
          </p:cNvPr>
          <p:cNvSpPr>
            <a:spLocks noGrp="1"/>
          </p:cNvSpPr>
          <p:nvPr>
            <p:ph sz="half" idx="2"/>
          </p:nvPr>
        </p:nvSpPr>
        <p:spPr>
          <a:xfrm>
            <a:off x="6525014" y="2285999"/>
            <a:ext cx="4447786" cy="3581401"/>
          </a:xfrm>
        </p:spPr>
        <p:txBody>
          <a:bodyPr>
            <a:normAutofit fontScale="85000" lnSpcReduction="20000"/>
          </a:bodyPr>
          <a:lstStyle/>
          <a:p>
            <a:r>
              <a:rPr lang="sv-SE" dirty="0"/>
              <a:t>”Hur långt är ett snöre”</a:t>
            </a:r>
          </a:p>
          <a:p>
            <a:r>
              <a:rPr lang="sv-SE" dirty="0"/>
              <a:t>Räkna ut ditt behov</a:t>
            </a:r>
          </a:p>
          <a:p>
            <a:r>
              <a:rPr lang="sv-SE" dirty="0"/>
              <a:t>Utgå från yta/antal platser</a:t>
            </a:r>
          </a:p>
          <a:p>
            <a:endParaRPr lang="sv-SE" dirty="0"/>
          </a:p>
          <a:p>
            <a:r>
              <a:rPr lang="sv-SE" dirty="0"/>
              <a:t>Självförsörjande på vad: Skörd? Frö? Jord? Gödsel?</a:t>
            </a:r>
          </a:p>
          <a:p>
            <a:pPr marL="0" indent="0">
              <a:buNone/>
            </a:pPr>
            <a:endParaRPr lang="sv-SE" dirty="0"/>
          </a:p>
          <a:p>
            <a:r>
              <a:rPr lang="sv-SE" dirty="0"/>
              <a:t>Yttre &amp; inre självhushållning</a:t>
            </a:r>
          </a:p>
          <a:p>
            <a:r>
              <a:rPr lang="sv-SE" dirty="0"/>
              <a:t>Hur </a:t>
            </a:r>
            <a:r>
              <a:rPr lang="sv-SE" dirty="0" err="1"/>
              <a:t>hushåller</a:t>
            </a:r>
            <a:r>
              <a:rPr lang="sv-SE" dirty="0"/>
              <a:t> du med din tid och din energi?</a:t>
            </a:r>
          </a:p>
          <a:p>
            <a:r>
              <a:rPr lang="sv-SE" dirty="0"/>
              <a:t>Fundera VERKLIGEN igenom ditt sortval </a:t>
            </a:r>
            <a:r>
              <a:rPr lang="sv-SE" dirty="0">
                <a:sym typeface="Wingdings" panose="05000000000000000000" pitchFamily="2" charset="2"/>
              </a:rPr>
              <a:t></a:t>
            </a:r>
            <a:endParaRPr lang="sv-SE" dirty="0"/>
          </a:p>
          <a:p>
            <a:endParaRPr lang="sv-SE" dirty="0"/>
          </a:p>
        </p:txBody>
      </p:sp>
      <p:sp>
        <p:nvSpPr>
          <p:cNvPr id="5" name="TextBox 4">
            <a:extLst>
              <a:ext uri="{FF2B5EF4-FFF2-40B4-BE49-F238E27FC236}">
                <a16:creationId xmlns:a16="http://schemas.microsoft.com/office/drawing/2014/main" id="{95C86CBF-32E7-4136-BF3A-DFF979667650}"/>
              </a:ext>
            </a:extLst>
          </p:cNvPr>
          <p:cNvSpPr txBox="1"/>
          <p:nvPr/>
        </p:nvSpPr>
        <p:spPr>
          <a:xfrm>
            <a:off x="5271635" y="6365208"/>
            <a:ext cx="2070760" cy="369332"/>
          </a:xfrm>
          <a:prstGeom prst="rect">
            <a:avLst/>
          </a:prstGeom>
          <a:noFill/>
        </p:spPr>
        <p:txBody>
          <a:bodyPr wrap="square">
            <a:spAutoFit/>
          </a:bodyPr>
          <a:lstStyle/>
          <a:p>
            <a:r>
              <a:rPr lang="sv-SE" sz="1800" dirty="0">
                <a:solidFill>
                  <a:schemeClr val="tx1">
                    <a:lumMod val="50000"/>
                    <a:lumOff val="50000"/>
                  </a:schemeClr>
                </a:solidFill>
              </a:rPr>
              <a:t>© Trädgårdstrollet</a:t>
            </a:r>
          </a:p>
        </p:txBody>
      </p:sp>
    </p:spTree>
    <p:extLst>
      <p:ext uri="{BB962C8B-B14F-4D97-AF65-F5344CB8AC3E}">
        <p14:creationId xmlns:p14="http://schemas.microsoft.com/office/powerpoint/2010/main" val="22507185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A4E6-8CC6-41E6-9FCE-F8FC67295F47}"/>
              </a:ext>
            </a:extLst>
          </p:cNvPr>
          <p:cNvSpPr>
            <a:spLocks noGrp="1"/>
          </p:cNvSpPr>
          <p:nvPr>
            <p:ph type="title"/>
          </p:nvPr>
        </p:nvSpPr>
        <p:spPr>
          <a:xfrm>
            <a:off x="1506415" y="539962"/>
            <a:ext cx="9601200" cy="1485900"/>
          </a:xfrm>
        </p:spPr>
        <p:txBody>
          <a:bodyPr>
            <a:normAutofit fontScale="90000"/>
          </a:bodyPr>
          <a:lstStyle/>
          <a:p>
            <a:pPr algn="ctr"/>
            <a:r>
              <a:rPr lang="sv-SE" dirty="0"/>
              <a:t>Hur mycket XXX äter din familj?</a:t>
            </a:r>
            <a:br>
              <a:rPr lang="sv-SE" dirty="0"/>
            </a:br>
            <a:r>
              <a:rPr lang="sv-SE" dirty="0"/>
              <a:t>På en månad? På ett år?</a:t>
            </a:r>
            <a:br>
              <a:rPr lang="sv-SE" dirty="0"/>
            </a:br>
            <a:r>
              <a:rPr lang="sv-SE" sz="2400" dirty="0"/>
              <a:t>Räkna på det!</a:t>
            </a:r>
            <a:endParaRPr lang="sv-SE" dirty="0"/>
          </a:p>
        </p:txBody>
      </p:sp>
      <p:sp>
        <p:nvSpPr>
          <p:cNvPr id="4" name="TextBox 3">
            <a:extLst>
              <a:ext uri="{FF2B5EF4-FFF2-40B4-BE49-F238E27FC236}">
                <a16:creationId xmlns:a16="http://schemas.microsoft.com/office/drawing/2014/main" id="{6ED3B6AF-D954-41FD-B40F-A33A514D843F}"/>
              </a:ext>
            </a:extLst>
          </p:cNvPr>
          <p:cNvSpPr txBox="1"/>
          <p:nvPr/>
        </p:nvSpPr>
        <p:spPr>
          <a:xfrm>
            <a:off x="5271635" y="6365208"/>
            <a:ext cx="2070760" cy="369332"/>
          </a:xfrm>
          <a:prstGeom prst="rect">
            <a:avLst/>
          </a:prstGeom>
          <a:noFill/>
        </p:spPr>
        <p:txBody>
          <a:bodyPr wrap="square">
            <a:spAutoFit/>
          </a:bodyPr>
          <a:lstStyle/>
          <a:p>
            <a:r>
              <a:rPr lang="sv-SE" sz="1800" dirty="0">
                <a:solidFill>
                  <a:schemeClr val="tx1">
                    <a:lumMod val="50000"/>
                    <a:lumOff val="50000"/>
                  </a:schemeClr>
                </a:solidFill>
              </a:rPr>
              <a:t>© Trädgårdstrollet</a:t>
            </a:r>
          </a:p>
        </p:txBody>
      </p:sp>
      <p:pic>
        <p:nvPicPr>
          <p:cNvPr id="7" name="Platshållare för innehåll 6">
            <a:extLst>
              <a:ext uri="{FF2B5EF4-FFF2-40B4-BE49-F238E27FC236}">
                <a16:creationId xmlns:a16="http://schemas.microsoft.com/office/drawing/2014/main" id="{AFCE9316-0563-7FE2-CDC1-19C0E43836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70265" y="2387600"/>
            <a:ext cx="3873500" cy="3873500"/>
          </a:xfrm>
        </p:spPr>
      </p:pic>
    </p:spTree>
    <p:extLst>
      <p:ext uri="{BB962C8B-B14F-4D97-AF65-F5344CB8AC3E}">
        <p14:creationId xmlns:p14="http://schemas.microsoft.com/office/powerpoint/2010/main" val="30384893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2E9AD-2F88-4A00-95BF-7DE964F04ECE}"/>
              </a:ext>
            </a:extLst>
          </p:cNvPr>
          <p:cNvSpPr>
            <a:spLocks noGrp="1"/>
          </p:cNvSpPr>
          <p:nvPr>
            <p:ph type="title"/>
          </p:nvPr>
        </p:nvSpPr>
        <p:spPr>
          <a:xfrm>
            <a:off x="1241325" y="401544"/>
            <a:ext cx="9391828" cy="852443"/>
          </a:xfrm>
        </p:spPr>
        <p:txBody>
          <a:bodyPr>
            <a:normAutofit fontScale="90000"/>
          </a:bodyPr>
          <a:lstStyle/>
          <a:p>
            <a:pPr algn="ctr"/>
            <a:r>
              <a:rPr lang="sv-SE" dirty="0"/>
              <a:t>Kom ihåg när du väljer sorter:</a:t>
            </a:r>
            <a:br>
              <a:rPr lang="sv-SE" dirty="0"/>
            </a:br>
            <a:endParaRPr lang="sv-SE" dirty="0"/>
          </a:p>
        </p:txBody>
      </p:sp>
      <p:sp>
        <p:nvSpPr>
          <p:cNvPr id="4" name="TextBox 3">
            <a:extLst>
              <a:ext uri="{FF2B5EF4-FFF2-40B4-BE49-F238E27FC236}">
                <a16:creationId xmlns:a16="http://schemas.microsoft.com/office/drawing/2014/main" id="{1FC03781-8AF5-47C3-BA77-2BAE408CC421}"/>
              </a:ext>
            </a:extLst>
          </p:cNvPr>
          <p:cNvSpPr txBox="1"/>
          <p:nvPr/>
        </p:nvSpPr>
        <p:spPr>
          <a:xfrm>
            <a:off x="2415619" y="6456457"/>
            <a:ext cx="2070760" cy="369332"/>
          </a:xfrm>
          <a:prstGeom prst="rect">
            <a:avLst/>
          </a:prstGeom>
          <a:noFill/>
        </p:spPr>
        <p:txBody>
          <a:bodyPr wrap="square">
            <a:spAutoFit/>
          </a:bodyPr>
          <a:lstStyle/>
          <a:p>
            <a:r>
              <a:rPr lang="sv-SE" sz="1800" dirty="0">
                <a:solidFill>
                  <a:schemeClr val="tx1">
                    <a:lumMod val="50000"/>
                    <a:lumOff val="50000"/>
                  </a:schemeClr>
                </a:solidFill>
              </a:rPr>
              <a:t>© Trädgårdstrollet</a:t>
            </a:r>
          </a:p>
        </p:txBody>
      </p:sp>
      <p:sp>
        <p:nvSpPr>
          <p:cNvPr id="6" name="Content Placeholder 5">
            <a:extLst>
              <a:ext uri="{FF2B5EF4-FFF2-40B4-BE49-F238E27FC236}">
                <a16:creationId xmlns:a16="http://schemas.microsoft.com/office/drawing/2014/main" id="{160A53AF-9BEC-469D-B731-15DD4EC90746}"/>
              </a:ext>
            </a:extLst>
          </p:cNvPr>
          <p:cNvSpPr>
            <a:spLocks noGrp="1"/>
          </p:cNvSpPr>
          <p:nvPr>
            <p:ph idx="1"/>
          </p:nvPr>
        </p:nvSpPr>
        <p:spPr>
          <a:xfrm>
            <a:off x="1241325" y="1264777"/>
            <a:ext cx="4854675" cy="5191679"/>
          </a:xfrm>
        </p:spPr>
        <p:txBody>
          <a:bodyPr>
            <a:normAutofit lnSpcReduction="10000"/>
          </a:bodyPr>
          <a:lstStyle/>
          <a:p>
            <a:r>
              <a:rPr lang="sv-SE" b="1" dirty="0"/>
              <a:t>Växtzon &amp; Utvecklingstid:</a:t>
            </a:r>
            <a:r>
              <a:rPr lang="sv-SE" dirty="0"/>
              <a:t> Hinner sorten mogna hemma hos DIG? </a:t>
            </a:r>
          </a:p>
          <a:p>
            <a:r>
              <a:rPr lang="sv-SE" b="1" dirty="0"/>
              <a:t>Odlingssätt:</a:t>
            </a:r>
            <a:r>
              <a:rPr lang="sv-SE" dirty="0"/>
              <a:t> Passar sorten just DITT sätt att odla? För friland/växthus/kruka? </a:t>
            </a:r>
          </a:p>
          <a:p>
            <a:r>
              <a:rPr lang="sv-SE" b="1" dirty="0"/>
              <a:t>Matvanor &amp; behov:</a:t>
            </a:r>
            <a:r>
              <a:rPr lang="sv-SE" dirty="0"/>
              <a:t> Kommer du och din familj faktiskt att äta upp skörden</a:t>
            </a:r>
            <a:r>
              <a:rPr lang="en-GB" dirty="0"/>
              <a:t>?</a:t>
            </a:r>
          </a:p>
          <a:p>
            <a:r>
              <a:rPr lang="sv-SE" b="1" dirty="0"/>
              <a:t>Tid, ork och energi?</a:t>
            </a:r>
          </a:p>
          <a:p>
            <a:r>
              <a:rPr lang="sv-SE" b="1" dirty="0"/>
              <a:t>Logistiken – </a:t>
            </a:r>
            <a:r>
              <a:rPr lang="sv-SE" b="1" dirty="0" err="1"/>
              <a:t>förodling</a:t>
            </a:r>
            <a:r>
              <a:rPr lang="sv-SE" b="1" dirty="0"/>
              <a:t>, fröförvaring mm</a:t>
            </a:r>
          </a:p>
          <a:p>
            <a:pPr marL="0" indent="0">
              <a:buNone/>
            </a:pPr>
            <a:r>
              <a:rPr lang="sv-SE" dirty="0"/>
              <a:t>                                 </a:t>
            </a:r>
          </a:p>
          <a:p>
            <a:pPr marL="0" indent="0" algn="ctr">
              <a:buNone/>
            </a:pPr>
            <a:r>
              <a:rPr lang="sv-SE" dirty="0"/>
              <a:t>+</a:t>
            </a:r>
          </a:p>
          <a:p>
            <a:pPr marL="0" indent="0" algn="ctr">
              <a:buNone/>
            </a:pPr>
            <a:r>
              <a:rPr lang="sv-SE" dirty="0"/>
              <a:t>Serieodla!   </a:t>
            </a:r>
          </a:p>
          <a:p>
            <a:pPr marL="0" indent="0" algn="ctr">
              <a:buNone/>
            </a:pPr>
            <a:r>
              <a:rPr lang="sv-SE" dirty="0"/>
              <a:t>#budgetodla   </a:t>
            </a:r>
          </a:p>
          <a:p>
            <a:pPr marL="0" indent="0" algn="ctr">
              <a:buNone/>
            </a:pPr>
            <a:r>
              <a:rPr lang="sv-SE" dirty="0"/>
              <a:t>Beräkna ditt behov </a:t>
            </a:r>
          </a:p>
          <a:p>
            <a:pPr marL="0" indent="0">
              <a:buNone/>
            </a:pPr>
            <a:endParaRPr lang="LID4096" dirty="0"/>
          </a:p>
        </p:txBody>
      </p:sp>
      <p:pic>
        <p:nvPicPr>
          <p:cNvPr id="7" name="Bildobjekt 6">
            <a:extLst>
              <a:ext uri="{FF2B5EF4-FFF2-40B4-BE49-F238E27FC236}">
                <a16:creationId xmlns:a16="http://schemas.microsoft.com/office/drawing/2014/main" id="{39559F6C-F95C-6458-6D9E-85C6C64B8E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7755" y="1065306"/>
            <a:ext cx="4312920" cy="5391150"/>
          </a:xfrm>
          <a:prstGeom prst="rect">
            <a:avLst/>
          </a:prstGeom>
        </p:spPr>
      </p:pic>
    </p:spTree>
    <p:extLst>
      <p:ext uri="{BB962C8B-B14F-4D97-AF65-F5344CB8AC3E}">
        <p14:creationId xmlns:p14="http://schemas.microsoft.com/office/powerpoint/2010/main" val="36352519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CE044870-C5BC-086B-17FC-E9FF4E28E6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390" y="469900"/>
            <a:ext cx="2983230" cy="3729038"/>
          </a:xfrm>
          <a:prstGeom prst="rect">
            <a:avLst/>
          </a:prstGeom>
        </p:spPr>
      </p:pic>
      <p:pic>
        <p:nvPicPr>
          <p:cNvPr id="9" name="Bildobjekt 8">
            <a:extLst>
              <a:ext uri="{FF2B5EF4-FFF2-40B4-BE49-F238E27FC236}">
                <a16:creationId xmlns:a16="http://schemas.microsoft.com/office/drawing/2014/main" id="{AC15BD70-0C2A-8C10-8F1C-10B982FF30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5850" y="3951286"/>
            <a:ext cx="3524250" cy="2643188"/>
          </a:xfrm>
          <a:prstGeom prst="rect">
            <a:avLst/>
          </a:prstGeom>
        </p:spPr>
      </p:pic>
      <p:pic>
        <p:nvPicPr>
          <p:cNvPr id="13" name="Bildobjekt 12">
            <a:extLst>
              <a:ext uri="{FF2B5EF4-FFF2-40B4-BE49-F238E27FC236}">
                <a16:creationId xmlns:a16="http://schemas.microsoft.com/office/drawing/2014/main" id="{52E7DBED-D14E-32F5-F8A0-80A5F4B54F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4902" y="425449"/>
            <a:ext cx="5663803" cy="6169025"/>
          </a:xfrm>
          <a:prstGeom prst="rect">
            <a:avLst/>
          </a:prstGeom>
        </p:spPr>
      </p:pic>
      <p:pic>
        <p:nvPicPr>
          <p:cNvPr id="1026" name="Picture 2">
            <a:extLst>
              <a:ext uri="{FF2B5EF4-FFF2-40B4-BE49-F238E27FC236}">
                <a16:creationId xmlns:a16="http://schemas.microsoft.com/office/drawing/2014/main" id="{6C819134-1561-3C6A-3F64-4F99238E05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8097" y="2097088"/>
            <a:ext cx="2159002" cy="1619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642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A2DB1E-7FD3-9E9E-02C4-DF973A93DFBF}"/>
              </a:ext>
            </a:extLst>
          </p:cNvPr>
          <p:cNvSpPr>
            <a:spLocks noGrp="1"/>
          </p:cNvSpPr>
          <p:nvPr>
            <p:ph type="title"/>
          </p:nvPr>
        </p:nvSpPr>
        <p:spPr/>
        <p:txBody>
          <a:bodyPr/>
          <a:lstStyle/>
          <a:p>
            <a:pPr algn="ctr"/>
            <a:r>
              <a:rPr lang="sv-SE" dirty="0" err="1"/>
              <a:t>Poddavsnitt</a:t>
            </a:r>
            <a:r>
              <a:rPr lang="sv-SE" dirty="0"/>
              <a:t> om frö</a:t>
            </a:r>
          </a:p>
        </p:txBody>
      </p:sp>
      <p:pic>
        <p:nvPicPr>
          <p:cNvPr id="9" name="Platshållare för innehåll 8">
            <a:extLst>
              <a:ext uri="{FF2B5EF4-FFF2-40B4-BE49-F238E27FC236}">
                <a16:creationId xmlns:a16="http://schemas.microsoft.com/office/drawing/2014/main" id="{0C1D51D8-F2E5-4ADD-E848-82943735F30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04987" y="2286000"/>
            <a:ext cx="3581400" cy="3581400"/>
          </a:xfrm>
        </p:spPr>
      </p:pic>
      <p:sp>
        <p:nvSpPr>
          <p:cNvPr id="4" name="Platshållare för innehåll 3">
            <a:extLst>
              <a:ext uri="{FF2B5EF4-FFF2-40B4-BE49-F238E27FC236}">
                <a16:creationId xmlns:a16="http://schemas.microsoft.com/office/drawing/2014/main" id="{C28ADE11-1D72-F609-3044-D343CB8006AF}"/>
              </a:ext>
            </a:extLst>
          </p:cNvPr>
          <p:cNvSpPr>
            <a:spLocks noGrp="1"/>
          </p:cNvSpPr>
          <p:nvPr>
            <p:ph sz="half" idx="2"/>
          </p:nvPr>
        </p:nvSpPr>
        <p:spPr/>
        <p:txBody>
          <a:bodyPr>
            <a:normAutofit fontScale="92500" lnSpcReduction="20000"/>
          </a:bodyPr>
          <a:lstStyle/>
          <a:p>
            <a:pPr marL="0" indent="0" algn="ctr">
              <a:buNone/>
            </a:pPr>
            <a:r>
              <a:rPr lang="sv-SE" dirty="0"/>
              <a:t>Trädgårdstrollets </a:t>
            </a:r>
            <a:r>
              <a:rPr lang="sv-SE" dirty="0" err="1"/>
              <a:t>Trädgårdspodd</a:t>
            </a:r>
            <a:endParaRPr lang="sv-SE" dirty="0"/>
          </a:p>
          <a:p>
            <a:r>
              <a:rPr lang="sv-SE" dirty="0"/>
              <a:t>#13 Om frö med Anna Liljemalm</a:t>
            </a:r>
          </a:p>
          <a:p>
            <a:r>
              <a:rPr lang="sv-SE" dirty="0"/>
              <a:t>#23 Om fröodling med Martin Green från Kinnekullefrö</a:t>
            </a:r>
          </a:p>
          <a:p>
            <a:endParaRPr lang="sv-SE" dirty="0"/>
          </a:p>
          <a:p>
            <a:r>
              <a:rPr lang="sv-SE" dirty="0"/>
              <a:t>P1: Matens pris, Näringen och grönsakerna</a:t>
            </a:r>
          </a:p>
          <a:p>
            <a:r>
              <a:rPr lang="sv-SE" dirty="0"/>
              <a:t>P1 Meny: Fröer – början till så mycket mat 19 nov 2020</a:t>
            </a:r>
          </a:p>
          <a:p>
            <a:r>
              <a:rPr lang="sv-SE" dirty="0" err="1"/>
              <a:t>Podd</a:t>
            </a:r>
            <a:r>
              <a:rPr lang="sv-SE" dirty="0"/>
              <a:t> Odlarna: #62 Johnny Andreasson</a:t>
            </a:r>
          </a:p>
          <a:p>
            <a:endParaRPr lang="sv-SE" dirty="0"/>
          </a:p>
          <a:p>
            <a:endParaRPr lang="sv-SE" dirty="0"/>
          </a:p>
          <a:p>
            <a:endParaRPr lang="sv-SE" dirty="0"/>
          </a:p>
        </p:txBody>
      </p:sp>
    </p:spTree>
    <p:extLst>
      <p:ext uri="{BB962C8B-B14F-4D97-AF65-F5344CB8AC3E}">
        <p14:creationId xmlns:p14="http://schemas.microsoft.com/office/powerpoint/2010/main" val="10264477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A498BE-5F79-BFA3-3116-F9B5CE745B7F}"/>
              </a:ext>
            </a:extLst>
          </p:cNvPr>
          <p:cNvSpPr>
            <a:spLocks noGrp="1"/>
          </p:cNvSpPr>
          <p:nvPr>
            <p:ph type="title"/>
          </p:nvPr>
        </p:nvSpPr>
        <p:spPr/>
        <p:txBody>
          <a:bodyPr/>
          <a:lstStyle/>
          <a:p>
            <a:pPr algn="ctr"/>
            <a:r>
              <a:rPr lang="sv-SE" dirty="0"/>
              <a:t>Frågor?</a:t>
            </a:r>
          </a:p>
        </p:txBody>
      </p:sp>
      <p:pic>
        <p:nvPicPr>
          <p:cNvPr id="4" name="Bildobjekt 3">
            <a:extLst>
              <a:ext uri="{FF2B5EF4-FFF2-40B4-BE49-F238E27FC236}">
                <a16:creationId xmlns:a16="http://schemas.microsoft.com/office/drawing/2014/main" id="{185A8C92-2B81-B0AE-0341-67D3EF6FA9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9504" y="1492250"/>
            <a:ext cx="6292991" cy="4745964"/>
          </a:xfrm>
          <a:prstGeom prst="rect">
            <a:avLst/>
          </a:prstGeom>
        </p:spPr>
      </p:pic>
    </p:spTree>
    <p:extLst>
      <p:ext uri="{BB962C8B-B14F-4D97-AF65-F5344CB8AC3E}">
        <p14:creationId xmlns:p14="http://schemas.microsoft.com/office/powerpoint/2010/main" val="844537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1C5DC0-03DC-4DFF-9389-EB049774CEE5}"/>
              </a:ext>
            </a:extLst>
          </p:cNvPr>
          <p:cNvSpPr>
            <a:spLocks noGrp="1"/>
          </p:cNvSpPr>
          <p:nvPr>
            <p:ph idx="1"/>
          </p:nvPr>
        </p:nvSpPr>
        <p:spPr>
          <a:xfrm>
            <a:off x="1371600" y="4536830"/>
            <a:ext cx="3933092" cy="1840523"/>
          </a:xfrm>
        </p:spPr>
        <p:txBody>
          <a:bodyPr/>
          <a:lstStyle/>
          <a:p>
            <a:r>
              <a:rPr lang="sv-SE" dirty="0" err="1"/>
              <a:t>Instagram</a:t>
            </a:r>
            <a:r>
              <a:rPr lang="sv-SE" dirty="0"/>
              <a:t>: @tradgardstrollet_</a:t>
            </a:r>
          </a:p>
          <a:p>
            <a:r>
              <a:rPr lang="sv-SE" dirty="0"/>
              <a:t>Youtube: Trädgårdstrollet</a:t>
            </a:r>
          </a:p>
          <a:p>
            <a:r>
              <a:rPr lang="sv-SE" dirty="0"/>
              <a:t>www.tradgardstrollet.se</a:t>
            </a:r>
          </a:p>
          <a:p>
            <a:pPr marL="0" indent="0" algn="ctr">
              <a:buNone/>
            </a:pPr>
            <a:endParaRPr lang="sv-SE" dirty="0"/>
          </a:p>
          <a:p>
            <a:endParaRPr lang="sv-SE" dirty="0"/>
          </a:p>
        </p:txBody>
      </p:sp>
      <p:pic>
        <p:nvPicPr>
          <p:cNvPr id="6" name="Picture 5">
            <a:extLst>
              <a:ext uri="{FF2B5EF4-FFF2-40B4-BE49-F238E27FC236}">
                <a16:creationId xmlns:a16="http://schemas.microsoft.com/office/drawing/2014/main" id="{EBC7C5FD-1F6C-4A14-B938-2FD82F1C54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4692" y="480646"/>
            <a:ext cx="6096000" cy="6096000"/>
          </a:xfrm>
          <a:prstGeom prst="rect">
            <a:avLst/>
          </a:prstGeom>
        </p:spPr>
      </p:pic>
      <p:pic>
        <p:nvPicPr>
          <p:cNvPr id="7" name="Picture 6">
            <a:extLst>
              <a:ext uri="{FF2B5EF4-FFF2-40B4-BE49-F238E27FC236}">
                <a16:creationId xmlns:a16="http://schemas.microsoft.com/office/drawing/2014/main" id="{16DD317A-2704-4D24-B8AB-7210F0FC94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6048" y="2291478"/>
            <a:ext cx="3041986" cy="1618949"/>
          </a:xfrm>
          <a:prstGeom prst="rect">
            <a:avLst/>
          </a:prstGeom>
        </p:spPr>
      </p:pic>
    </p:spTree>
    <p:extLst>
      <p:ext uri="{BB962C8B-B14F-4D97-AF65-F5344CB8AC3E}">
        <p14:creationId xmlns:p14="http://schemas.microsoft.com/office/powerpoint/2010/main" val="1211338534"/>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30529</TotalTime>
  <Words>1519</Words>
  <Application>Microsoft Office PowerPoint</Application>
  <PresentationFormat>Bredbild</PresentationFormat>
  <Paragraphs>220</Paragraphs>
  <Slides>40</Slides>
  <Notes>11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40</vt:i4>
      </vt:variant>
    </vt:vector>
  </HeadingPairs>
  <TitlesOfParts>
    <vt:vector size="47" baseType="lpstr">
      <vt:lpstr>Arial</vt:lpstr>
      <vt:lpstr>Bahnschrift SemiLight</vt:lpstr>
      <vt:lpstr>Calibri</vt:lpstr>
      <vt:lpstr>Courier New</vt:lpstr>
      <vt:lpstr>Franklin Gothic Book</vt:lpstr>
      <vt:lpstr>YALBs5G79lw 0</vt:lpstr>
      <vt:lpstr>Crop</vt:lpstr>
      <vt:lpstr>fröodling i zon 4</vt:lpstr>
      <vt:lpstr>PowerPoint-presentation</vt:lpstr>
      <vt:lpstr>Tomatväggen (tomatväggarna)</vt:lpstr>
      <vt:lpstr>PowerPoint-presentation</vt:lpstr>
      <vt:lpstr>PowerPoint-presentation</vt:lpstr>
      <vt:lpstr>Pallkragsodlingen 2016</vt:lpstr>
      <vt:lpstr>Pallkragsodlingen 2023</vt:lpstr>
      <vt:lpstr>PowerPoint-presentation</vt:lpstr>
      <vt:lpstr>Spenat i odlingen</vt:lpstr>
      <vt:lpstr>Fördelar och nackdelar med spenat</vt:lpstr>
      <vt:lpstr>Tänk på…</vt:lpstr>
      <vt:lpstr>Spenat i sorter:</vt:lpstr>
      <vt:lpstr>Spenat</vt:lpstr>
      <vt:lpstr>Övervintrad spenat</vt:lpstr>
      <vt:lpstr>God vårsallad </vt:lpstr>
      <vt:lpstr>Trädgårdsmålla i odlingen</vt:lpstr>
      <vt:lpstr>PowerPoint-presentation</vt:lpstr>
      <vt:lpstr>Vanligaste frågan  om att fröodla målla:   </vt:lpstr>
      <vt:lpstr>Vanligaste frågan  om att fröodla målla:  ”Korsar den sig med svinmålla?” </vt:lpstr>
      <vt:lpstr>Vanligaste frågan  om att fröodla målla:  ”Korsar den sig med svinmålla?”  Nej. Svinmålla = Chenopodium album Trädgårdsmålla = Atriplex hortensis  (de tillhör samma familj Amarantaceae men olika släkten) </vt:lpstr>
      <vt:lpstr>Mormors spenat</vt:lpstr>
      <vt:lpstr>Samplantera trädgårdsmålla</vt:lpstr>
      <vt:lpstr>PowerPoint-presentation</vt:lpstr>
      <vt:lpstr>Rosa Königin &amp; Rubra</vt:lpstr>
      <vt:lpstr>Fördelar och nackdelar med trädgårdsmålla</vt:lpstr>
      <vt:lpstr>Tänk på…</vt:lpstr>
      <vt:lpstr>Trädgårdsmålla i sorter: art: Atriplex hortensis</vt:lpstr>
      <vt:lpstr>Vilken växtzon odlar du i?</vt:lpstr>
      <vt:lpstr>Tid &amp; ork</vt:lpstr>
      <vt:lpstr>Från frö till planta = logistik</vt:lpstr>
      <vt:lpstr>Fröförvaring</vt:lpstr>
      <vt:lpstr>Gödselmall: 11-5-18</vt:lpstr>
      <vt:lpstr>#budgetodla:</vt:lpstr>
      <vt:lpstr>Vad är lagom? Vad är självförsörjande?</vt:lpstr>
      <vt:lpstr>Hur mycket XXX äter din familj? På en månad? På ett år? Räkna på det!</vt:lpstr>
      <vt:lpstr>Kom ihåg när du väljer sorter: </vt:lpstr>
      <vt:lpstr>PowerPoint-presentation</vt:lpstr>
      <vt:lpstr>Poddavsnitt om frö</vt:lpstr>
      <vt:lpstr>Frågor?</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Färska tomater året runt</dc:title>
  <dc:creator>Jasmine</dc:creator>
  <cp:lastModifiedBy>Jasmine W</cp:lastModifiedBy>
  <cp:revision>190</cp:revision>
  <dcterms:created xsi:type="dcterms:W3CDTF">2020-12-28T06:44:09Z</dcterms:created>
  <dcterms:modified xsi:type="dcterms:W3CDTF">2023-09-23T03:59:54Z</dcterms:modified>
</cp:coreProperties>
</file>