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46" r:id="rId2"/>
    <p:sldId id="281" r:id="rId3"/>
    <p:sldId id="334" r:id="rId4"/>
    <p:sldId id="257" r:id="rId5"/>
    <p:sldId id="344" r:id="rId6"/>
    <p:sldId id="295" r:id="rId7"/>
    <p:sldId id="261" r:id="rId8"/>
    <p:sldId id="259" r:id="rId9"/>
    <p:sldId id="341" r:id="rId10"/>
    <p:sldId id="343" r:id="rId11"/>
    <p:sldId id="284" r:id="rId12"/>
    <p:sldId id="260" r:id="rId13"/>
    <p:sldId id="262" r:id="rId14"/>
    <p:sldId id="345" r:id="rId15"/>
    <p:sldId id="292" r:id="rId16"/>
    <p:sldId id="293" r:id="rId17"/>
    <p:sldId id="276" r:id="rId18"/>
    <p:sldId id="302" r:id="rId19"/>
    <p:sldId id="318" r:id="rId20"/>
    <p:sldId id="317" r:id="rId21"/>
    <p:sldId id="265" r:id="rId22"/>
    <p:sldId id="266" r:id="rId23"/>
    <p:sldId id="321" r:id="rId24"/>
    <p:sldId id="322" r:id="rId25"/>
    <p:sldId id="323" r:id="rId26"/>
    <p:sldId id="324" r:id="rId27"/>
    <p:sldId id="325" r:id="rId28"/>
    <p:sldId id="326" r:id="rId29"/>
    <p:sldId id="327" r:id="rId30"/>
    <p:sldId id="328" r:id="rId31"/>
    <p:sldId id="271" r:id="rId32"/>
    <p:sldId id="277" r:id="rId33"/>
    <p:sldId id="280" r:id="rId34"/>
    <p:sldId id="288" r:id="rId35"/>
    <p:sldId id="290" r:id="rId36"/>
    <p:sldId id="289" r:id="rId37"/>
    <p:sldId id="347" r:id="rId38"/>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0E6B71-C4E4-4B59-8039-F8F19E4739AC}" v="106" dt="2022-03-15T09:23:03.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3" autoAdjust="0"/>
    <p:restoredTop sz="94660"/>
  </p:normalViewPr>
  <p:slideViewPr>
    <p:cSldViewPr>
      <p:cViewPr varScale="1">
        <p:scale>
          <a:sx n="112" d="100"/>
          <a:sy n="112" d="100"/>
        </p:scale>
        <p:origin x="155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1525-B039-44F7-972D-B993CB83A438}" type="datetimeFigureOut">
              <a:rPr lang="sv-SE" smtClean="0"/>
              <a:t>2022-03-18</a:t>
            </a:fld>
            <a:endParaRPr lang="sv-S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861B6A-A06C-44C6-A51E-E8DDF953BDC3}" type="slidenum">
              <a:rPr lang="sv-SE" smtClean="0"/>
              <a:t>‹#›</a:t>
            </a:fld>
            <a:endParaRPr lang="sv-SE"/>
          </a:p>
        </p:txBody>
      </p:sp>
    </p:spTree>
    <p:extLst>
      <p:ext uri="{BB962C8B-B14F-4D97-AF65-F5344CB8AC3E}">
        <p14:creationId xmlns:p14="http://schemas.microsoft.com/office/powerpoint/2010/main" val="1230208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Date Placeholder 3"/>
          <p:cNvSpPr>
            <a:spLocks noGrp="1"/>
          </p:cNvSpPr>
          <p:nvPr>
            <p:ph type="dt" sz="half" idx="10"/>
          </p:nvPr>
        </p:nvSpPr>
        <p:spPr/>
        <p:txBody>
          <a:bodyPr/>
          <a:lstStyle/>
          <a:p>
            <a:fld id="{C2C2E223-2146-4887-8A29-96DCF4BBCC44}" type="datetimeFigureOut">
              <a:rPr lang="sv-SE" smtClean="0"/>
              <a:t>2022-03-18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2233145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C2C2E223-2146-4887-8A29-96DCF4BBCC44}" type="datetimeFigureOut">
              <a:rPr lang="sv-SE" smtClean="0"/>
              <a:t>2022-03-18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3307083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C2E223-2146-4887-8A29-96DCF4BBCC44}" type="datetimeFigureOut">
              <a:rPr lang="sv-SE" smtClean="0"/>
              <a:t>2022-03-18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167255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p:cNvSpPr>
            <a:spLocks noGrp="1"/>
          </p:cNvSpPr>
          <p:nvPr>
            <p:ph type="dt" sz="half" idx="10"/>
          </p:nvPr>
        </p:nvSpPr>
        <p:spPr/>
        <p:txBody>
          <a:bodyPr/>
          <a:lstStyle/>
          <a:p>
            <a:fld id="{C2C2E223-2146-4887-8A29-96DCF4BBCC44}" type="datetimeFigureOut">
              <a:rPr lang="sv-SE" smtClean="0"/>
              <a:t>2022-03-18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2986602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p:cNvSpPr>
            <a:spLocks noGrp="1"/>
          </p:cNvSpPr>
          <p:nvPr>
            <p:ph type="dt" sz="half" idx="10"/>
          </p:nvPr>
        </p:nvSpPr>
        <p:spPr/>
        <p:txBody>
          <a:bodyPr/>
          <a:lstStyle/>
          <a:p>
            <a:fld id="{C2C2E223-2146-4887-8A29-96DCF4BBCC44}" type="datetimeFigureOut">
              <a:rPr lang="sv-SE" smtClean="0"/>
              <a:t>2022-03-18</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3389852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Date Placeholder 2"/>
          <p:cNvSpPr>
            <a:spLocks noGrp="1"/>
          </p:cNvSpPr>
          <p:nvPr>
            <p:ph type="dt" sz="half" idx="10"/>
          </p:nvPr>
        </p:nvSpPr>
        <p:spPr/>
        <p:txBody>
          <a:bodyPr/>
          <a:lstStyle/>
          <a:p>
            <a:fld id="{C2C2E223-2146-4887-8A29-96DCF4BBCC44}" type="datetimeFigureOut">
              <a:rPr lang="sv-SE" smtClean="0"/>
              <a:t>2022-03-18</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337733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2E223-2146-4887-8A29-96DCF4BBCC44}" type="datetimeFigureOut">
              <a:rPr lang="sv-SE" smtClean="0"/>
              <a:t>2022-03-18</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508324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2E223-2146-4887-8A29-96DCF4BBCC44}" type="datetimeFigureOut">
              <a:rPr lang="sv-SE" smtClean="0"/>
              <a:t>2022-03-18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3998369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2E223-2146-4887-8A29-96DCF4BBCC44}" type="datetimeFigureOut">
              <a:rPr lang="sv-SE" smtClean="0"/>
              <a:t>2022-03-18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2513959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C2C2E223-2146-4887-8A29-96DCF4BBCC44}" type="datetimeFigureOut">
              <a:rPr lang="sv-SE" smtClean="0"/>
              <a:t>2022-03-18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37589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C2C2E223-2146-4887-8A29-96DCF4BBCC44}" type="datetimeFigureOut">
              <a:rPr lang="sv-SE" smtClean="0"/>
              <a:t>2022-03-18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AA08A6-EA3B-49FD-B074-59CCFF3CE8D9}" type="slidenum">
              <a:rPr lang="sv-SE" smtClean="0"/>
              <a:t>‹#›</a:t>
            </a:fld>
            <a:endParaRPr lang="sv-SE"/>
          </a:p>
        </p:txBody>
      </p:sp>
    </p:spTree>
    <p:extLst>
      <p:ext uri="{BB962C8B-B14F-4D97-AF65-F5344CB8AC3E}">
        <p14:creationId xmlns:p14="http://schemas.microsoft.com/office/powerpoint/2010/main" val="1447201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2E223-2146-4887-8A29-96DCF4BBCC44}" type="datetimeFigureOut">
              <a:rPr lang="sv-SE" smtClean="0"/>
              <a:t>2022-03-18</a:t>
            </a:fld>
            <a:endParaRPr lang="sv-S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AA08A6-EA3B-49FD-B074-59CCFF3CE8D9}" type="slidenum">
              <a:rPr lang="sv-SE" smtClean="0"/>
              <a:t>‹#›</a:t>
            </a:fld>
            <a:endParaRPr lang="sv-SE"/>
          </a:p>
        </p:txBody>
      </p:sp>
    </p:spTree>
    <p:extLst>
      <p:ext uri="{BB962C8B-B14F-4D97-AF65-F5344CB8AC3E}">
        <p14:creationId xmlns:p14="http://schemas.microsoft.com/office/powerpoint/2010/main" val="138142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pxhere.com/sv/photo/527398" TargetMode="External"/><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6.xml"/><Relationship Id="rId5" Type="http://schemas.openxmlformats.org/officeDocument/2006/relationships/image" Target="../media/image61.jpeg"/><Relationship Id="rId4" Type="http://schemas.openxmlformats.org/officeDocument/2006/relationships/image" Target="../media/image6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växt, blomma, tistel&#10;&#10;Automatiskt genererad beskrivning">
            <a:extLst>
              <a:ext uri="{FF2B5EF4-FFF2-40B4-BE49-F238E27FC236}">
                <a16:creationId xmlns:a16="http://schemas.microsoft.com/office/drawing/2014/main" id="{547B1510-E349-4C9C-9D1A-01417AD7E0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373014" y="736290"/>
            <a:ext cx="6598816" cy="5385420"/>
          </a:xfrm>
          <a:prstGeom prst="rect">
            <a:avLst/>
          </a:prstGeom>
        </p:spPr>
      </p:pic>
    </p:spTree>
    <p:extLst>
      <p:ext uri="{BB962C8B-B14F-4D97-AF65-F5344CB8AC3E}">
        <p14:creationId xmlns:p14="http://schemas.microsoft.com/office/powerpoint/2010/main" val="84176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648072"/>
          </a:xfrm>
        </p:spPr>
        <p:txBody>
          <a:bodyPr>
            <a:normAutofit fontScale="90000"/>
          </a:bodyPr>
          <a:lstStyle/>
          <a:p>
            <a:r>
              <a:rPr lang="sv-SE" sz="4000" dirty="0"/>
              <a:t>Fröodlingskurs del 1</a:t>
            </a:r>
            <a:br>
              <a:rPr lang="sv-SE" sz="4000" dirty="0"/>
            </a:br>
            <a:r>
              <a:rPr lang="sv-SE" sz="4000" dirty="0"/>
              <a:t>10.00 – 15.00</a:t>
            </a:r>
            <a:endParaRPr lang="sv-SE" dirty="0"/>
          </a:p>
        </p:txBody>
      </p:sp>
      <p:sp>
        <p:nvSpPr>
          <p:cNvPr id="3" name="Rectangle 2"/>
          <p:cNvSpPr/>
          <p:nvPr/>
        </p:nvSpPr>
        <p:spPr>
          <a:xfrm>
            <a:off x="1259632" y="1196752"/>
            <a:ext cx="7254552" cy="5786199"/>
          </a:xfrm>
          <a:prstGeom prst="rect">
            <a:avLst/>
          </a:prstGeom>
        </p:spPr>
        <p:txBody>
          <a:bodyPr wrap="square">
            <a:spAutoFit/>
          </a:bodyPr>
          <a:lstStyle/>
          <a:p>
            <a:r>
              <a:rPr lang="sv-SE" sz="2400" dirty="0">
                <a:solidFill>
                  <a:srgbClr val="0070C0"/>
                </a:solidFill>
              </a:rPr>
              <a:t>10.00  Välkomstfika</a:t>
            </a:r>
          </a:p>
          <a:p>
            <a:pPr marL="342900" indent="-342900">
              <a:buFont typeface="Wingdings" pitchFamily="2" charset="2"/>
              <a:buChar char="v"/>
            </a:pPr>
            <a:r>
              <a:rPr lang="sv-SE" sz="2400" dirty="0"/>
              <a:t> Presentation av Sesam och deltagarna </a:t>
            </a:r>
          </a:p>
          <a:p>
            <a:pPr marL="342900" indent="-342900">
              <a:buFont typeface="Wingdings" pitchFamily="2" charset="2"/>
              <a:buChar char="v"/>
            </a:pPr>
            <a:r>
              <a:rPr lang="sv-SE" sz="2400" dirty="0"/>
              <a:t> Varför ska man odla sitt eget frö?</a:t>
            </a:r>
          </a:p>
          <a:p>
            <a:pPr marL="342900" indent="-342900">
              <a:buFont typeface="Wingdings" pitchFamily="2" charset="2"/>
              <a:buChar char="v"/>
            </a:pPr>
            <a:r>
              <a:rPr lang="sv-SE" sz="2400" dirty="0"/>
              <a:t> Lite fröbiologi</a:t>
            </a:r>
          </a:p>
          <a:p>
            <a:pPr marL="342900" indent="-342900">
              <a:buFont typeface="Wingdings" pitchFamily="2" charset="2"/>
              <a:buChar char="v"/>
            </a:pPr>
            <a:r>
              <a:rPr lang="sv-SE" sz="2400" dirty="0"/>
              <a:t> Växtfamiljer, del 1</a:t>
            </a:r>
          </a:p>
          <a:p>
            <a:pPr marL="342900" indent="-342900">
              <a:buFont typeface="Wingdings" pitchFamily="2" charset="2"/>
              <a:buChar char="v"/>
            </a:pPr>
            <a:endParaRPr lang="sv-SE" sz="2400" dirty="0"/>
          </a:p>
          <a:p>
            <a:r>
              <a:rPr lang="sv-SE" sz="2400" dirty="0">
                <a:solidFill>
                  <a:srgbClr val="0070C0"/>
                </a:solidFill>
              </a:rPr>
              <a:t>ca 12.00  Lunch</a:t>
            </a:r>
          </a:p>
          <a:p>
            <a:pPr marL="342900" indent="-342900">
              <a:buFont typeface="Wingdings" pitchFamily="2" charset="2"/>
              <a:buChar char="v"/>
            </a:pPr>
            <a:r>
              <a:rPr lang="sv-SE" sz="2400" dirty="0"/>
              <a:t> Växtfamiljer, del 2</a:t>
            </a:r>
          </a:p>
          <a:p>
            <a:pPr marL="342900" indent="-342900">
              <a:buFont typeface="Wingdings" pitchFamily="2" charset="2"/>
              <a:buChar char="v"/>
            </a:pPr>
            <a:endParaRPr lang="sv-SE" sz="2400" dirty="0"/>
          </a:p>
          <a:p>
            <a:r>
              <a:rPr lang="sv-SE" sz="2400" dirty="0">
                <a:solidFill>
                  <a:srgbClr val="0070C0"/>
                </a:solidFill>
              </a:rPr>
              <a:t>ca 14.00  Fruktpaus</a:t>
            </a:r>
          </a:p>
          <a:p>
            <a:pPr marL="342900" indent="-342900">
              <a:buFont typeface="Wingdings" pitchFamily="2" charset="2"/>
              <a:buChar char="v"/>
            </a:pPr>
            <a:r>
              <a:rPr lang="sv-SE" sz="2400" dirty="0"/>
              <a:t> Nybörjarfel</a:t>
            </a:r>
          </a:p>
          <a:p>
            <a:pPr marL="342900" indent="-342900">
              <a:buFont typeface="Wingdings" pitchFamily="2" charset="2"/>
              <a:buChar char="v"/>
            </a:pPr>
            <a:r>
              <a:rPr lang="sv-SE" sz="2400" dirty="0"/>
              <a:t> Själv- eller korsbefruktning</a:t>
            </a:r>
            <a:r>
              <a:rPr lang="sv-SE" sz="2400"/>
              <a:t>? </a:t>
            </a:r>
            <a:endParaRPr lang="sv-SE" sz="2400" dirty="0"/>
          </a:p>
          <a:p>
            <a:pPr marL="342900" indent="-342900">
              <a:buFont typeface="Wingdings" pitchFamily="2" charset="2"/>
              <a:buChar char="v"/>
            </a:pPr>
            <a:r>
              <a:rPr lang="sv-SE" sz="2400" dirty="0"/>
              <a:t> Uppgifter inför sommaren</a:t>
            </a:r>
          </a:p>
          <a:p>
            <a:pPr marL="342900" indent="-342900">
              <a:buFont typeface="Wingdings" pitchFamily="2" charset="2"/>
              <a:buChar char="v"/>
            </a:pPr>
            <a:r>
              <a:rPr lang="sv-SE" sz="2400" dirty="0"/>
              <a:t> Frågor och avslutning</a:t>
            </a:r>
          </a:p>
          <a:p>
            <a:pPr marL="342900" indent="-342900">
              <a:buFont typeface="Wingdings" pitchFamily="2" charset="2"/>
              <a:buChar char="v"/>
            </a:pPr>
            <a:endParaRPr lang="sv-SE" sz="1000" dirty="0"/>
          </a:p>
          <a:p>
            <a:pPr algn="ctr"/>
            <a:r>
              <a:rPr lang="sv-SE" sz="2400" i="1" dirty="0"/>
              <a:t>Stäng av mobilen, tack!</a:t>
            </a:r>
          </a:p>
        </p:txBody>
      </p:sp>
    </p:spTree>
    <p:extLst>
      <p:ext uri="{BB962C8B-B14F-4D97-AF65-F5344CB8AC3E}">
        <p14:creationId xmlns:p14="http://schemas.microsoft.com/office/powerpoint/2010/main" val="371435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6679FC60-4FC2-4F60-A359-4EBBBAB0F26C}"/>
              </a:ext>
            </a:extLst>
          </p:cNvPr>
          <p:cNvSpPr txBox="1">
            <a:spLocks/>
          </p:cNvSpPr>
          <p:nvPr/>
        </p:nvSpPr>
        <p:spPr>
          <a:xfrm>
            <a:off x="1157046" y="0"/>
            <a:ext cx="6226206" cy="2785441"/>
          </a:xfrm>
          <a:prstGeom prst="rect">
            <a:avLst/>
          </a:prstGeom>
        </p:spPr>
        <p:txBody>
          <a:bodyP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sv-SE" sz="3300" dirty="0"/>
            </a:br>
            <a:br>
              <a:rPr lang="sv-SE" sz="3300" dirty="0"/>
            </a:br>
            <a:br>
              <a:rPr lang="sv-SE" sz="3300" dirty="0"/>
            </a:br>
            <a:br>
              <a:rPr lang="sv-SE" sz="3300" dirty="0"/>
            </a:br>
            <a:br>
              <a:rPr lang="sv-SE" sz="3300" dirty="0"/>
            </a:br>
            <a:br>
              <a:rPr lang="sv-SE" sz="3300" dirty="0"/>
            </a:br>
            <a:br>
              <a:rPr lang="sv-SE" sz="10800" dirty="0"/>
            </a:br>
            <a:br>
              <a:rPr lang="sv-SE" sz="10800" dirty="0"/>
            </a:br>
            <a:r>
              <a:rPr lang="sv-SE" sz="10800" dirty="0"/>
              <a:t>Sällskap för fröodling och beskydd av kulturväxter</a:t>
            </a:r>
            <a:br>
              <a:rPr lang="sv-SE" sz="10800" dirty="0"/>
            </a:br>
            <a:br>
              <a:rPr lang="sv-SE" sz="2025" dirty="0"/>
            </a:br>
            <a:br>
              <a:rPr lang="sv-SE" sz="9600" dirty="0"/>
            </a:br>
            <a:r>
              <a:rPr lang="sv-SE" sz="9600" dirty="0"/>
              <a:t>Skrån som samordnas av en ålderman</a:t>
            </a:r>
            <a:br>
              <a:rPr lang="sv-SE" sz="2700" dirty="0"/>
            </a:br>
            <a:br>
              <a:rPr lang="sv-SE" sz="2700" dirty="0"/>
            </a:br>
            <a:br>
              <a:rPr lang="sv-SE" sz="2700" dirty="0"/>
            </a:br>
            <a:br>
              <a:rPr lang="sv-SE" sz="2700" dirty="0"/>
            </a:br>
            <a:endParaRPr lang="sv-SE" sz="2700" dirty="0"/>
          </a:p>
        </p:txBody>
      </p:sp>
      <p:graphicFrame>
        <p:nvGraphicFramePr>
          <p:cNvPr id="3" name="Content Placeholder 18">
            <a:extLst>
              <a:ext uri="{FF2B5EF4-FFF2-40B4-BE49-F238E27FC236}">
                <a16:creationId xmlns:a16="http://schemas.microsoft.com/office/drawing/2014/main" id="{D70C7AF2-23F5-4F68-B920-61419855BE5D}"/>
              </a:ext>
            </a:extLst>
          </p:cNvPr>
          <p:cNvGraphicFramePr>
            <a:graphicFrameLocks/>
          </p:cNvGraphicFramePr>
          <p:nvPr>
            <p:extLst>
              <p:ext uri="{D42A27DB-BD31-4B8C-83A1-F6EECF244321}">
                <p14:modId xmlns:p14="http://schemas.microsoft.com/office/powerpoint/2010/main" val="2669317751"/>
              </p:ext>
            </p:extLst>
          </p:nvPr>
        </p:nvGraphicFramePr>
        <p:xfrm>
          <a:off x="323528" y="2668555"/>
          <a:ext cx="8640961" cy="3928797"/>
        </p:xfrm>
        <a:graphic>
          <a:graphicData uri="http://schemas.openxmlformats.org/drawingml/2006/table">
            <a:tbl>
              <a:tblPr firstRow="1" bandRow="1">
                <a:tableStyleId>{5C22544A-7EE6-4342-B048-85BDC9FD1C3A}</a:tableStyleId>
              </a:tblPr>
              <a:tblGrid>
                <a:gridCol w="1733877">
                  <a:extLst>
                    <a:ext uri="{9D8B030D-6E8A-4147-A177-3AD203B41FA5}">
                      <a16:colId xmlns:a16="http://schemas.microsoft.com/office/drawing/2014/main" val="20000"/>
                    </a:ext>
                  </a:extLst>
                </a:gridCol>
                <a:gridCol w="1733877">
                  <a:extLst>
                    <a:ext uri="{9D8B030D-6E8A-4147-A177-3AD203B41FA5}">
                      <a16:colId xmlns:a16="http://schemas.microsoft.com/office/drawing/2014/main" val="20001"/>
                    </a:ext>
                  </a:extLst>
                </a:gridCol>
                <a:gridCol w="1733877">
                  <a:extLst>
                    <a:ext uri="{9D8B030D-6E8A-4147-A177-3AD203B41FA5}">
                      <a16:colId xmlns:a16="http://schemas.microsoft.com/office/drawing/2014/main" val="20002"/>
                    </a:ext>
                  </a:extLst>
                </a:gridCol>
                <a:gridCol w="1733877">
                  <a:extLst>
                    <a:ext uri="{9D8B030D-6E8A-4147-A177-3AD203B41FA5}">
                      <a16:colId xmlns:a16="http://schemas.microsoft.com/office/drawing/2014/main" val="20003"/>
                    </a:ext>
                  </a:extLst>
                </a:gridCol>
                <a:gridCol w="1705453">
                  <a:extLst>
                    <a:ext uri="{9D8B030D-6E8A-4147-A177-3AD203B41FA5}">
                      <a16:colId xmlns:a16="http://schemas.microsoft.com/office/drawing/2014/main" val="20004"/>
                    </a:ext>
                  </a:extLst>
                </a:gridCol>
              </a:tblGrid>
              <a:tr h="3928797">
                <a:tc>
                  <a:txBody>
                    <a:bodyPr/>
                    <a:lstStyle/>
                    <a:p>
                      <a:pPr algn="l" rtl="0"/>
                      <a:r>
                        <a:rPr lang="sv-SE" sz="1200" b="0" dirty="0">
                          <a:effectLst/>
                          <a:latin typeface="Verdana" pitchFamily="34" charset="0"/>
                          <a:ea typeface="Verdana" pitchFamily="34" charset="0"/>
                          <a:cs typeface="Verdana" pitchFamily="34" charset="0"/>
                        </a:rPr>
                        <a:t>Betor</a:t>
                      </a:r>
                    </a:p>
                    <a:p>
                      <a:pPr algn="l" rtl="0"/>
                      <a:endParaRPr lang="sv-SE" sz="1200" b="0" dirty="0">
                        <a:effectLst/>
                        <a:latin typeface="Verdana" pitchFamily="34" charset="0"/>
                        <a:ea typeface="Verdana" pitchFamily="34" charset="0"/>
                        <a:cs typeface="Verdana" pitchFamily="34" charset="0"/>
                      </a:endParaRPr>
                    </a:p>
                    <a:p>
                      <a:pPr rtl="0"/>
                      <a:br>
                        <a:rPr lang="sv-SE" sz="1200" b="0" dirty="0">
                          <a:effectLst/>
                          <a:latin typeface="Verdana" pitchFamily="34" charset="0"/>
                          <a:ea typeface="Verdana" pitchFamily="34" charset="0"/>
                          <a:cs typeface="Verdana" pitchFamily="34" charset="0"/>
                        </a:rPr>
                      </a:br>
                      <a:endParaRPr lang="sv-SE" sz="1200" b="0" dirty="0">
                        <a:effectLst/>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effectLst/>
                          <a:latin typeface="Verdana" pitchFamily="34" charset="0"/>
                          <a:ea typeface="Verdana" pitchFamily="34" charset="0"/>
                          <a:cs typeface="Verdana" pitchFamily="34" charset="0"/>
                        </a:rPr>
                        <a:t>Bondbönor</a:t>
                      </a:r>
                    </a:p>
                    <a:p>
                      <a:pPr marL="0" marR="0" lvl="0" indent="0" algn="l" defTabSz="914400" rtl="0" eaLnBrk="1" fontAlgn="auto" latinLnBrk="0" hangingPunct="1">
                        <a:lnSpc>
                          <a:spcPct val="100000"/>
                        </a:lnSpc>
                        <a:spcBef>
                          <a:spcPts val="0"/>
                        </a:spcBef>
                        <a:spcAft>
                          <a:spcPts val="0"/>
                        </a:spcAft>
                        <a:buClrTx/>
                        <a:buSzTx/>
                        <a:buFontTx/>
                        <a:buNone/>
                        <a:tabLst/>
                        <a:defRPr/>
                      </a:pPr>
                      <a:br>
                        <a:rPr lang="sv-SE" sz="1200" b="0" dirty="0">
                          <a:effectLst/>
                          <a:latin typeface="Verdana" pitchFamily="34" charset="0"/>
                          <a:ea typeface="Verdana" pitchFamily="34" charset="0"/>
                          <a:cs typeface="Verdana" pitchFamily="34" charset="0"/>
                        </a:rPr>
                      </a:br>
                      <a:br>
                        <a:rPr lang="sv-SE" sz="1200" b="0" dirty="0">
                          <a:effectLst/>
                          <a:latin typeface="Verdana" pitchFamily="34" charset="0"/>
                          <a:ea typeface="Verdana" pitchFamily="34" charset="0"/>
                          <a:cs typeface="Verdana" pitchFamily="34" charset="0"/>
                        </a:rPr>
                      </a:br>
                      <a:r>
                        <a:rPr lang="sv-SE" sz="1200" b="0" dirty="0">
                          <a:effectLst/>
                          <a:latin typeface="Verdana" pitchFamily="34" charset="0"/>
                          <a:ea typeface="Verdana" pitchFamily="34" charset="0"/>
                          <a:cs typeface="Verdana" pitchFamily="34" charset="0"/>
                        </a:rPr>
                        <a:t>Bönor</a:t>
                      </a:r>
                    </a:p>
                    <a:p>
                      <a:pPr rtl="0"/>
                      <a:endParaRPr lang="sv-SE" sz="1200" b="0" dirty="0">
                        <a:effectLst/>
                        <a:latin typeface="Verdana" pitchFamily="34" charset="0"/>
                        <a:ea typeface="Verdana" pitchFamily="34" charset="0"/>
                        <a:cs typeface="Verdana" pitchFamily="34" charset="0"/>
                      </a:endParaRPr>
                    </a:p>
                    <a:p>
                      <a:pPr rtl="0"/>
                      <a:br>
                        <a:rPr lang="sv-SE" sz="1200" b="0" dirty="0">
                          <a:effectLst/>
                          <a:latin typeface="Verdana" pitchFamily="34" charset="0"/>
                          <a:ea typeface="Verdana" pitchFamily="34" charset="0"/>
                          <a:cs typeface="Verdana" pitchFamily="34" charset="0"/>
                        </a:rPr>
                      </a:br>
                      <a:r>
                        <a:rPr lang="sv-SE" sz="1200" b="0" dirty="0">
                          <a:effectLst/>
                          <a:latin typeface="Verdana" pitchFamily="34" charset="0"/>
                          <a:ea typeface="Verdana" pitchFamily="34" charset="0"/>
                          <a:cs typeface="Verdana" pitchFamily="34" charset="0"/>
                        </a:rPr>
                        <a:t>Chili &amp; Paprika</a:t>
                      </a:r>
                    </a:p>
                    <a:p>
                      <a:pPr rtl="0"/>
                      <a:br>
                        <a:rPr lang="sv-SE" sz="1200" b="0" u="none" strike="noStrike" dirty="0">
                          <a:effectLst/>
                          <a:latin typeface="Verdana" pitchFamily="34" charset="0"/>
                          <a:ea typeface="Verdana" pitchFamily="34" charset="0"/>
                          <a:cs typeface="Verdana" pitchFamily="34" charset="0"/>
                        </a:rPr>
                      </a:br>
                      <a:endParaRPr lang="sv-SE" sz="1200" b="0" u="none" strike="noStrike" dirty="0">
                        <a:effectLst/>
                        <a:latin typeface="Verdana" pitchFamily="34" charset="0"/>
                        <a:ea typeface="Verdana" pitchFamily="34" charset="0"/>
                        <a:cs typeface="Verdana" pitchFamily="34" charset="0"/>
                      </a:endParaRPr>
                    </a:p>
                    <a:p>
                      <a:pPr rtl="0"/>
                      <a:r>
                        <a:rPr lang="sv-SE" sz="1200" b="0" dirty="0">
                          <a:effectLst/>
                          <a:latin typeface="Verdana" pitchFamily="34" charset="0"/>
                          <a:ea typeface="Verdana" pitchFamily="34" charset="0"/>
                          <a:cs typeface="Verdana" pitchFamily="34" charset="0"/>
                        </a:rPr>
                        <a:t>Gurka &amp; Melon</a:t>
                      </a:r>
                    </a:p>
                  </a:txBody>
                  <a:tcPr marL="28575" marR="28575" marT="28575" marB="28575">
                    <a:solidFill>
                      <a:schemeClr val="bg2">
                        <a:lumMod val="50000"/>
                      </a:schemeClr>
                    </a:solidFill>
                  </a:tcPr>
                </a:tc>
                <a:tc>
                  <a:txBody>
                    <a:bodyPr/>
                    <a:lstStyle/>
                    <a:p>
                      <a:pPr rtl="0"/>
                      <a:r>
                        <a:rPr lang="de-DE" sz="1200" b="0" dirty="0" err="1">
                          <a:effectLst/>
                          <a:latin typeface="Verdana" pitchFamily="34" charset="0"/>
                          <a:ea typeface="Verdana" pitchFamily="34" charset="0"/>
                          <a:cs typeface="Verdana" pitchFamily="34" charset="0"/>
                        </a:rPr>
                        <a:t>Kryddväxter</a:t>
                      </a:r>
                      <a:endParaRPr lang="de-DE" sz="1200" b="0" dirty="0">
                        <a:effectLst/>
                        <a:latin typeface="Verdana" pitchFamily="34" charset="0"/>
                        <a:ea typeface="Verdana" pitchFamily="34" charset="0"/>
                        <a:cs typeface="Verdana" pitchFamily="34" charset="0"/>
                      </a:endParaRPr>
                    </a:p>
                    <a:p>
                      <a:pPr rtl="0"/>
                      <a:r>
                        <a:rPr lang="de-DE" sz="1200" b="0" dirty="0" err="1">
                          <a:effectLst/>
                          <a:latin typeface="Verdana" pitchFamily="34" charset="0"/>
                          <a:ea typeface="Verdana" pitchFamily="34" charset="0"/>
                          <a:cs typeface="Verdana" pitchFamily="34" charset="0"/>
                        </a:rPr>
                        <a:t>Medicinalväxter</a:t>
                      </a:r>
                      <a:r>
                        <a:rPr lang="de-DE" sz="1200" b="0" dirty="0">
                          <a:effectLst/>
                          <a:latin typeface="Verdana" pitchFamily="34" charset="0"/>
                          <a:ea typeface="Verdana" pitchFamily="34" charset="0"/>
                          <a:cs typeface="Verdana" pitchFamily="34" charset="0"/>
                        </a:rPr>
                        <a:t> </a:t>
                      </a:r>
                      <a:r>
                        <a:rPr lang="de-DE" sz="1200" b="0" dirty="0" err="1">
                          <a:effectLst/>
                          <a:latin typeface="Verdana" pitchFamily="34" charset="0"/>
                          <a:ea typeface="Verdana" pitchFamily="34" charset="0"/>
                          <a:cs typeface="Verdana" pitchFamily="34" charset="0"/>
                        </a:rPr>
                        <a:t>Prydnadsväxter</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rtl="0"/>
                      <a:r>
                        <a:rPr lang="de-DE" sz="1200" b="0" dirty="0" err="1">
                          <a:effectLst/>
                          <a:latin typeface="Verdana" pitchFamily="34" charset="0"/>
                          <a:ea typeface="Verdana" pitchFamily="34" charset="0"/>
                          <a:cs typeface="Verdana" pitchFamily="34" charset="0"/>
                        </a:rPr>
                        <a:t>Klyftlök</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rtl="0"/>
                      <a:br>
                        <a:rPr lang="de-DE" sz="1200" b="0" dirty="0">
                          <a:effectLst/>
                          <a:latin typeface="Verdana" pitchFamily="34" charset="0"/>
                          <a:ea typeface="Verdana" pitchFamily="34" charset="0"/>
                          <a:cs typeface="Verdana" pitchFamily="34" charset="0"/>
                        </a:rPr>
                      </a:br>
                      <a:r>
                        <a:rPr lang="de-DE" sz="1200" b="0" dirty="0" err="1">
                          <a:effectLst/>
                          <a:latin typeface="Verdana" pitchFamily="34" charset="0"/>
                          <a:ea typeface="Verdana" pitchFamily="34" charset="0"/>
                          <a:cs typeface="Verdana" pitchFamily="34" charset="0"/>
                        </a:rPr>
                        <a:t>Kål</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err="1">
                          <a:effectLst/>
                          <a:latin typeface="Verdana" pitchFamily="34" charset="0"/>
                          <a:ea typeface="Verdana" pitchFamily="34" charset="0"/>
                          <a:cs typeface="Verdana" pitchFamily="34" charset="0"/>
                        </a:rPr>
                        <a:t>Kålrötter</a:t>
                      </a:r>
                      <a:r>
                        <a:rPr lang="de-DE" sz="1200" b="0" dirty="0">
                          <a:effectLst/>
                          <a:latin typeface="Verdana" pitchFamily="34" charset="0"/>
                          <a:ea typeface="Verdana" pitchFamily="34" charset="0"/>
                          <a:cs typeface="Verdana" pitchFamily="34" charset="0"/>
                        </a:rPr>
                        <a:t> &amp;</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err="1">
                          <a:effectLst/>
                          <a:latin typeface="Verdana" pitchFamily="34" charset="0"/>
                          <a:ea typeface="Verdana" pitchFamily="34" charset="0"/>
                          <a:cs typeface="Verdana" pitchFamily="34" charset="0"/>
                        </a:rPr>
                        <a:t>Rovor</a:t>
                      </a:r>
                      <a:br>
                        <a:rPr lang="de-DE" sz="1200" b="0" dirty="0">
                          <a:effectLst/>
                          <a:latin typeface="Verdana" pitchFamily="34" charset="0"/>
                          <a:ea typeface="Verdana" pitchFamily="34" charset="0"/>
                          <a:cs typeface="Verdana" pitchFamily="34" charset="0"/>
                        </a:rPr>
                      </a:br>
                      <a:endParaRPr lang="de-DE" sz="1200" b="0" dirty="0">
                        <a:effectLst/>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err="1">
                          <a:effectLst/>
                          <a:latin typeface="Verdana" pitchFamily="34" charset="0"/>
                          <a:ea typeface="Verdana" pitchFamily="34" charset="0"/>
                          <a:cs typeface="Verdana" pitchFamily="34" charset="0"/>
                        </a:rPr>
                        <a:t>Lök</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txBody>
                  <a:tcPr marL="28575" marR="28575" marT="28575" marB="28575">
                    <a:solidFill>
                      <a:schemeClr val="bg2">
                        <a:lumMod val="50000"/>
                      </a:schemeClr>
                    </a:solidFill>
                  </a:tcPr>
                </a:tc>
                <a:tc>
                  <a:txBody>
                    <a:bodyPr/>
                    <a:lstStyle/>
                    <a:p>
                      <a:pPr rtl="0"/>
                      <a:r>
                        <a:rPr lang="sv-SE" sz="1200" b="0" dirty="0">
                          <a:effectLst/>
                          <a:latin typeface="Verdana" pitchFamily="34" charset="0"/>
                          <a:ea typeface="Verdana" pitchFamily="34" charset="0"/>
                          <a:cs typeface="Verdana" pitchFamily="34" charset="0"/>
                        </a:rPr>
                        <a:t>Majs</a:t>
                      </a:r>
                    </a:p>
                    <a:p>
                      <a:pPr rtl="0"/>
                      <a:endParaRPr lang="sv-SE" sz="1200" b="0" dirty="0">
                        <a:effectLst/>
                        <a:latin typeface="Verdana" pitchFamily="34" charset="0"/>
                        <a:ea typeface="Verdana" pitchFamily="34" charset="0"/>
                        <a:cs typeface="Verdana" pitchFamily="34" charset="0"/>
                      </a:endParaRPr>
                    </a:p>
                    <a:p>
                      <a:pPr rtl="0"/>
                      <a:endParaRPr lang="sv-SE" sz="1200" b="0" dirty="0">
                        <a:effectLst/>
                        <a:latin typeface="Verdana" pitchFamily="34" charset="0"/>
                        <a:ea typeface="Verdana" pitchFamily="34" charset="0"/>
                        <a:cs typeface="Verdana" pitchFamily="34" charset="0"/>
                      </a:endParaRPr>
                    </a:p>
                    <a:p>
                      <a:pPr algn="l" rtl="0"/>
                      <a:r>
                        <a:rPr lang="de-DE" sz="1200" b="0" dirty="0" err="1">
                          <a:effectLst/>
                          <a:latin typeface="Verdana" pitchFamily="34" charset="0"/>
                          <a:ea typeface="Verdana" pitchFamily="34" charset="0"/>
                          <a:cs typeface="Verdana" pitchFamily="34" charset="0"/>
                        </a:rPr>
                        <a:t>Morötter</a:t>
                      </a:r>
                      <a:endParaRPr lang="de-DE" sz="1200" b="0" dirty="0">
                        <a:effectLst/>
                        <a:latin typeface="Verdana" pitchFamily="34" charset="0"/>
                        <a:ea typeface="Verdana" pitchFamily="34" charset="0"/>
                        <a:cs typeface="Verdana" pitchFamily="34" charset="0"/>
                      </a:endParaRPr>
                    </a:p>
                    <a:p>
                      <a:pPr algn="l" rtl="0"/>
                      <a:br>
                        <a:rPr lang="de-DE" sz="1200" b="0" dirty="0">
                          <a:effectLst/>
                          <a:latin typeface="Verdana" pitchFamily="34" charset="0"/>
                          <a:ea typeface="Verdana" pitchFamily="34" charset="0"/>
                          <a:cs typeface="Verdana" pitchFamily="34" charset="0"/>
                        </a:rPr>
                      </a:br>
                      <a:endParaRPr lang="de-DE" sz="1200" b="0" dirty="0">
                        <a:effectLst/>
                        <a:latin typeface="Verdana" pitchFamily="34" charset="0"/>
                        <a:ea typeface="Verdana" pitchFamily="34" charset="0"/>
                        <a:cs typeface="Verdana" pitchFamily="34" charset="0"/>
                      </a:endParaRPr>
                    </a:p>
                    <a:p>
                      <a:pPr rtl="0"/>
                      <a:r>
                        <a:rPr lang="sv-SE" sz="1200" b="0" dirty="0">
                          <a:effectLst/>
                          <a:latin typeface="Verdana" pitchFamily="34" charset="0"/>
                          <a:ea typeface="Verdana" pitchFamily="34" charset="0"/>
                          <a:cs typeface="Verdana" pitchFamily="34" charset="0"/>
                        </a:rPr>
                        <a:t>Målla &amp; Spenat</a:t>
                      </a:r>
                    </a:p>
                    <a:p>
                      <a:pPr rtl="0"/>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rtl="0"/>
                      <a:r>
                        <a:rPr lang="de-DE" sz="1200" b="0" dirty="0" err="1">
                          <a:effectLst/>
                          <a:latin typeface="Verdana" pitchFamily="34" charset="0"/>
                          <a:ea typeface="Verdana" pitchFamily="34" charset="0"/>
                          <a:cs typeface="Verdana" pitchFamily="34" charset="0"/>
                        </a:rPr>
                        <a:t>Palsternackor</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effectLst/>
                          <a:latin typeface="Verdana" pitchFamily="34" charset="0"/>
                          <a:ea typeface="Verdana" pitchFamily="34" charset="0"/>
                          <a:cs typeface="Verdana" pitchFamily="34" charset="0"/>
                        </a:rPr>
                        <a:t>Persilja – </a:t>
                      </a:r>
                      <a:r>
                        <a:rPr lang="sv-SE" sz="1200" b="0">
                          <a:effectLst/>
                          <a:latin typeface="Verdana" pitchFamily="34" charset="0"/>
                          <a:ea typeface="Verdana" pitchFamily="34" charset="0"/>
                          <a:cs typeface="Verdana" pitchFamily="34" charset="0"/>
                        </a:rPr>
                        <a:t>blad och rot</a:t>
                      </a:r>
                      <a:endParaRPr lang="sv-S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txBody>
                  <a:tcPr marL="28575" marR="28575" marT="28575" marB="28575">
                    <a:solidFill>
                      <a:schemeClr val="bg2">
                        <a:lumMod val="50000"/>
                      </a:schemeClr>
                    </a:solidFill>
                  </a:tcPr>
                </a:tc>
                <a:tc>
                  <a:txBody>
                    <a:bodyPr/>
                    <a:lstStyle/>
                    <a:p>
                      <a:pPr rtl="0"/>
                      <a:r>
                        <a:rPr lang="sv-SE" sz="1200" b="0" dirty="0">
                          <a:effectLst/>
                          <a:latin typeface="Verdana" pitchFamily="34" charset="0"/>
                          <a:ea typeface="Verdana" pitchFamily="34" charset="0"/>
                          <a:cs typeface="Verdana" pitchFamily="34" charset="0"/>
                        </a:rPr>
                        <a:t>Potatis </a:t>
                      </a:r>
                    </a:p>
                    <a:p>
                      <a:pPr rtl="0"/>
                      <a:br>
                        <a:rPr lang="sv-SE" sz="1200" b="0" dirty="0">
                          <a:effectLst/>
                          <a:latin typeface="Verdana" pitchFamily="34" charset="0"/>
                          <a:ea typeface="Verdana" pitchFamily="34" charset="0"/>
                          <a:cs typeface="Verdana" pitchFamily="34" charset="0"/>
                        </a:rPr>
                      </a:br>
                      <a:endParaRPr lang="sv-SE" sz="1200" b="0" dirty="0">
                        <a:effectLst/>
                        <a:latin typeface="Verdana" pitchFamily="34" charset="0"/>
                        <a:ea typeface="Verdana" pitchFamily="34" charset="0"/>
                        <a:cs typeface="Verdana" pitchFamily="34" charset="0"/>
                      </a:endParaRPr>
                    </a:p>
                    <a:p>
                      <a:pPr rtl="0"/>
                      <a:r>
                        <a:rPr lang="sv-SE" sz="1200" b="0" dirty="0">
                          <a:effectLst/>
                          <a:latin typeface="Verdana" pitchFamily="34" charset="0"/>
                          <a:ea typeface="Verdana" pitchFamily="34" charset="0"/>
                          <a:cs typeface="Verdana" pitchFamily="34" charset="0"/>
                        </a:rPr>
                        <a:t>Rädisor/rättikor</a:t>
                      </a:r>
                    </a:p>
                    <a:p>
                      <a:pPr rtl="0"/>
                      <a:br>
                        <a:rPr lang="sv-SE" sz="1200" b="0" dirty="0">
                          <a:effectLst/>
                          <a:latin typeface="Verdana" pitchFamily="34" charset="0"/>
                          <a:ea typeface="Verdana" pitchFamily="34" charset="0"/>
                          <a:cs typeface="Verdana" pitchFamily="34" charset="0"/>
                        </a:rPr>
                      </a:br>
                      <a:endParaRPr lang="sv-SE" sz="1200" b="0" dirty="0">
                        <a:effectLst/>
                        <a:latin typeface="Verdana" pitchFamily="34" charset="0"/>
                        <a:ea typeface="Verdana" pitchFamily="34" charset="0"/>
                        <a:cs typeface="Verdana" pitchFamily="34" charset="0"/>
                      </a:endParaRPr>
                    </a:p>
                    <a:p>
                      <a:pPr algn="l" rtl="0"/>
                      <a:r>
                        <a:rPr lang="sv-SE" sz="1200" b="0" dirty="0">
                          <a:effectLst/>
                          <a:latin typeface="Verdana" pitchFamily="34" charset="0"/>
                          <a:ea typeface="Verdana" pitchFamily="34" charset="0"/>
                          <a:cs typeface="Verdana" pitchFamily="34" charset="0"/>
                        </a:rPr>
                        <a:t>Sallat</a:t>
                      </a:r>
                    </a:p>
                    <a:p>
                      <a:pPr algn="l" rtl="0"/>
                      <a:endParaRPr lang="sv-SE" sz="1200" b="0" dirty="0">
                        <a:effectLst/>
                        <a:latin typeface="Verdana" pitchFamily="34" charset="0"/>
                        <a:ea typeface="Verdana" pitchFamily="34" charset="0"/>
                        <a:cs typeface="Verdana" pitchFamily="34" charset="0"/>
                      </a:endParaRPr>
                    </a:p>
                    <a:p>
                      <a:pPr algn="l" rtl="0"/>
                      <a:endParaRPr lang="sv-SE" sz="1200" b="0" dirty="0">
                        <a:effectLst/>
                        <a:latin typeface="Verdana" pitchFamily="34" charset="0"/>
                        <a:ea typeface="Verdana" pitchFamily="34" charset="0"/>
                        <a:cs typeface="Verdana" pitchFamily="34" charset="0"/>
                      </a:endParaRPr>
                    </a:p>
                    <a:p>
                      <a:pPr algn="l" rtl="0"/>
                      <a:r>
                        <a:rPr lang="sv-SE" sz="1200" b="0" dirty="0">
                          <a:effectLst/>
                          <a:latin typeface="Verdana" pitchFamily="34" charset="0"/>
                          <a:ea typeface="Verdana" pitchFamily="34" charset="0"/>
                          <a:cs typeface="Verdana" pitchFamily="34" charset="0"/>
                        </a:rPr>
                        <a:t>Selleri</a:t>
                      </a:r>
                    </a:p>
                    <a:p>
                      <a:pPr algn="l" rtl="0"/>
                      <a:br>
                        <a:rPr lang="sv-SE" sz="1200" b="0" dirty="0">
                          <a:effectLst/>
                          <a:latin typeface="Verdana" pitchFamily="34" charset="0"/>
                          <a:ea typeface="Verdana" pitchFamily="34" charset="0"/>
                          <a:cs typeface="Verdana" pitchFamily="34" charset="0"/>
                        </a:rPr>
                      </a:br>
                      <a:endParaRPr lang="sv-SE" sz="1200" b="0" dirty="0">
                        <a:effectLst/>
                        <a:latin typeface="Verdana" pitchFamily="34" charset="0"/>
                        <a:ea typeface="Verdana" pitchFamily="34" charset="0"/>
                        <a:cs typeface="Verdana" pitchFamily="34" charset="0"/>
                      </a:endParaRPr>
                    </a:p>
                    <a:p>
                      <a:pPr rtl="0"/>
                      <a:r>
                        <a:rPr lang="de-DE" sz="1200" b="0" dirty="0">
                          <a:effectLst/>
                          <a:latin typeface="Verdana" pitchFamily="34" charset="0"/>
                          <a:ea typeface="Verdana" pitchFamily="34" charset="0"/>
                          <a:cs typeface="Verdana" pitchFamily="34" charset="0"/>
                        </a:rPr>
                        <a:t>Squash &amp; </a:t>
                      </a:r>
                      <a:r>
                        <a:rPr lang="de-DE" sz="1200" b="0" dirty="0" err="1">
                          <a:effectLst/>
                          <a:latin typeface="Verdana" pitchFamily="34" charset="0"/>
                          <a:ea typeface="Verdana" pitchFamily="34" charset="0"/>
                          <a:cs typeface="Verdana" pitchFamily="34" charset="0"/>
                        </a:rPr>
                        <a:t>Pumpa</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txBody>
                  <a:tcPr marL="28575" marR="28575" marT="28575" marB="28575">
                    <a:solidFill>
                      <a:schemeClr val="bg2">
                        <a:lumMod val="50000"/>
                      </a:schemeClr>
                    </a:solidFill>
                  </a:tcPr>
                </a:tc>
                <a:tc>
                  <a:txBody>
                    <a:bodyPr/>
                    <a:lstStyle/>
                    <a:p>
                      <a:pPr rtl="0"/>
                      <a:r>
                        <a:rPr lang="de-DE" sz="1200" b="0" dirty="0" err="1">
                          <a:effectLst/>
                          <a:latin typeface="Verdana" pitchFamily="34" charset="0"/>
                          <a:ea typeface="Verdana" pitchFamily="34" charset="0"/>
                          <a:cs typeface="Verdana" pitchFamily="34" charset="0"/>
                        </a:rPr>
                        <a:t>Svartrot</a:t>
                      </a:r>
                      <a:r>
                        <a:rPr lang="de-DE" sz="1200" b="0" dirty="0">
                          <a:effectLst/>
                          <a:latin typeface="Verdana" pitchFamily="34" charset="0"/>
                          <a:ea typeface="Verdana" pitchFamily="34" charset="0"/>
                          <a:cs typeface="Verdana" pitchFamily="34" charset="0"/>
                        </a:rPr>
                        <a:t> &amp; </a:t>
                      </a:r>
                      <a:r>
                        <a:rPr lang="de-DE" sz="1200" b="0" dirty="0" err="1">
                          <a:effectLst/>
                          <a:latin typeface="Verdana" pitchFamily="34" charset="0"/>
                          <a:ea typeface="Verdana" pitchFamily="34" charset="0"/>
                          <a:cs typeface="Verdana" pitchFamily="34" charset="0"/>
                        </a:rPr>
                        <a:t>Haverrot</a:t>
                      </a:r>
                      <a:endParaRPr lang="de-DE" sz="1200" b="0" dirty="0">
                        <a:effectLst/>
                        <a:latin typeface="Verdana" pitchFamily="34" charset="0"/>
                        <a:ea typeface="Verdana" pitchFamily="34" charset="0"/>
                        <a:cs typeface="Verdana" pitchFamily="34" charset="0"/>
                      </a:endParaRPr>
                    </a:p>
                    <a:p>
                      <a:pPr rtl="0"/>
                      <a:endParaRPr lang="de-DE" sz="1200" b="0" dirty="0">
                        <a:effectLst/>
                        <a:latin typeface="Verdana" pitchFamily="34" charset="0"/>
                        <a:ea typeface="Verdana" pitchFamily="34" charset="0"/>
                        <a:cs typeface="Verdana" pitchFamily="34" charset="0"/>
                      </a:endParaRPr>
                    </a:p>
                    <a:p>
                      <a:pPr rtl="0"/>
                      <a:r>
                        <a:rPr lang="sv-SE" sz="1200" b="0" dirty="0">
                          <a:effectLst/>
                          <a:latin typeface="Verdana" pitchFamily="34" charset="0"/>
                          <a:ea typeface="Verdana" pitchFamily="34" charset="0"/>
                          <a:cs typeface="Verdana" pitchFamily="34" charset="0"/>
                        </a:rPr>
                        <a:t>Sädesslagen </a:t>
                      </a:r>
                    </a:p>
                    <a:p>
                      <a:pPr rtl="0"/>
                      <a:endParaRPr lang="de-DE" sz="1200" b="0" dirty="0">
                        <a:effectLst/>
                        <a:latin typeface="Verdana" pitchFamily="34" charset="0"/>
                        <a:ea typeface="Verdana" pitchFamily="34" charset="0"/>
                        <a:cs typeface="Verdana" pitchFamily="34" charset="0"/>
                      </a:endParaRPr>
                    </a:p>
                    <a:p>
                      <a:pPr rtl="0"/>
                      <a:br>
                        <a:rPr lang="de-DE" sz="1200" b="0" dirty="0">
                          <a:effectLst/>
                          <a:latin typeface="Verdana" pitchFamily="34" charset="0"/>
                          <a:ea typeface="Verdana" pitchFamily="34" charset="0"/>
                          <a:cs typeface="Verdana" pitchFamily="34" charset="0"/>
                        </a:rPr>
                      </a:br>
                      <a:r>
                        <a:rPr lang="de-DE" sz="1200" b="0" dirty="0" err="1">
                          <a:effectLst/>
                          <a:latin typeface="Verdana" pitchFamily="34" charset="0"/>
                          <a:ea typeface="Verdana" pitchFamily="34" charset="0"/>
                          <a:cs typeface="Verdana" pitchFamily="34" charset="0"/>
                        </a:rPr>
                        <a:t>Tomater</a:t>
                      </a:r>
                      <a:endParaRPr lang="de-DE" sz="1200" b="0" dirty="0">
                        <a:effectLst/>
                        <a:latin typeface="Verdana" pitchFamily="34" charset="0"/>
                        <a:ea typeface="Verdana" pitchFamily="34" charset="0"/>
                        <a:cs typeface="Verdana" pitchFamily="34" charset="0"/>
                      </a:endParaRPr>
                    </a:p>
                    <a:p>
                      <a:pPr rtl="0"/>
                      <a:br>
                        <a:rPr lang="de-DE" sz="1200" b="0" dirty="0">
                          <a:effectLst/>
                          <a:latin typeface="Verdana" pitchFamily="34" charset="0"/>
                          <a:ea typeface="Verdana" pitchFamily="34" charset="0"/>
                          <a:cs typeface="Verdana" pitchFamily="34" charset="0"/>
                        </a:rPr>
                      </a:br>
                      <a:br>
                        <a:rPr lang="de-DE" sz="1200" b="0" dirty="0">
                          <a:effectLst/>
                          <a:latin typeface="Verdana" pitchFamily="34" charset="0"/>
                          <a:ea typeface="Verdana" pitchFamily="34" charset="0"/>
                          <a:cs typeface="Verdana" pitchFamily="34" charset="0"/>
                        </a:rPr>
                      </a:br>
                      <a:r>
                        <a:rPr lang="sv-SE" sz="1200" b="0" dirty="0">
                          <a:effectLst/>
                          <a:latin typeface="Verdana" pitchFamily="34" charset="0"/>
                          <a:ea typeface="Verdana" pitchFamily="34" charset="0"/>
                          <a:cs typeface="Verdana" pitchFamily="34" charset="0"/>
                        </a:rPr>
                        <a:t>Ärter</a:t>
                      </a:r>
                    </a:p>
                    <a:p>
                      <a:pPr rtl="0"/>
                      <a:br>
                        <a:rPr lang="en-US" sz="1200" b="0" dirty="0">
                          <a:effectLst/>
                          <a:latin typeface="Verdana" pitchFamily="34" charset="0"/>
                          <a:ea typeface="Verdana" pitchFamily="34" charset="0"/>
                          <a:cs typeface="Verdana" pitchFamily="34" charset="0"/>
                        </a:rPr>
                      </a:br>
                      <a:endParaRPr lang="en-US" sz="1200" b="0" dirty="0">
                        <a:effectLst/>
                        <a:latin typeface="Verdana" pitchFamily="34" charset="0"/>
                        <a:ea typeface="Verdana" pitchFamily="34" charset="0"/>
                        <a:cs typeface="Verdana" pitchFamily="34" charset="0"/>
                      </a:endParaRPr>
                    </a:p>
                    <a:p>
                      <a:pPr rtl="0"/>
                      <a:r>
                        <a:rPr lang="en-US" sz="1200" b="0" dirty="0" err="1">
                          <a:effectLst/>
                          <a:latin typeface="Verdana" pitchFamily="34" charset="0"/>
                          <a:ea typeface="Verdana" pitchFamily="34" charset="0"/>
                          <a:cs typeface="Verdana" pitchFamily="34" charset="0"/>
                        </a:rPr>
                        <a:t>Övriga</a:t>
                      </a:r>
                      <a:r>
                        <a:rPr lang="en-US" sz="1200" b="0" dirty="0">
                          <a:effectLst/>
                          <a:latin typeface="Verdana" pitchFamily="34" charset="0"/>
                          <a:ea typeface="Verdana" pitchFamily="34" charset="0"/>
                          <a:cs typeface="Verdana" pitchFamily="34" charset="0"/>
                        </a:rPr>
                        <a:t> </a:t>
                      </a:r>
                      <a:r>
                        <a:rPr lang="en-US" sz="1200" b="0" dirty="0" err="1">
                          <a:effectLst/>
                          <a:latin typeface="Verdana" pitchFamily="34" charset="0"/>
                          <a:ea typeface="Verdana" pitchFamily="34" charset="0"/>
                          <a:cs typeface="Verdana" pitchFamily="34" charset="0"/>
                        </a:rPr>
                        <a:t>baljväxer</a:t>
                      </a:r>
                      <a:endParaRPr lang="en-US" sz="1200" b="0" dirty="0">
                        <a:effectLst/>
                        <a:latin typeface="Verdana" pitchFamily="34" charset="0"/>
                        <a:ea typeface="Verdana" pitchFamily="34" charset="0"/>
                        <a:cs typeface="Verdana" pitchFamily="34" charset="0"/>
                      </a:endParaRPr>
                    </a:p>
                  </a:txBody>
                  <a:tcPr marL="28575" marR="28575" marT="28575" marB="28575">
                    <a:solidFill>
                      <a:schemeClr val="bg2">
                        <a:lumMod val="50000"/>
                      </a:schemeClr>
                    </a:solidFill>
                  </a:tcPr>
                </a:tc>
                <a:extLst>
                  <a:ext uri="{0D108BD9-81ED-4DB2-BD59-A6C34878D82A}">
                    <a16:rowId xmlns:a16="http://schemas.microsoft.com/office/drawing/2014/main" val="10000"/>
                  </a:ext>
                </a:extLst>
              </a:tr>
            </a:tbl>
          </a:graphicData>
        </a:graphic>
      </p:graphicFrame>
      <p:pic>
        <p:nvPicPr>
          <p:cNvPr id="4" name="Picture 3">
            <a:extLst>
              <a:ext uri="{FF2B5EF4-FFF2-40B4-BE49-F238E27FC236}">
                <a16:creationId xmlns:a16="http://schemas.microsoft.com/office/drawing/2014/main" id="{05466E72-014C-46FD-9ED9-575431F20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0310" y="188640"/>
            <a:ext cx="2430270" cy="905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753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259632" y="692696"/>
            <a:ext cx="6912768" cy="5078313"/>
          </a:xfrm>
          <a:prstGeom prst="rect">
            <a:avLst/>
          </a:prstGeom>
        </p:spPr>
        <p:txBody>
          <a:bodyPr wrap="square">
            <a:spAutoFit/>
          </a:bodyPr>
          <a:lstStyle/>
          <a:p>
            <a:r>
              <a:rPr lang="sv-SE" sz="2400" b="1" dirty="0">
                <a:latin typeface="Verdana" pitchFamily="34" charset="0"/>
                <a:ea typeface="Verdana" pitchFamily="34" charset="0"/>
                <a:cs typeface="Verdana" pitchFamily="34" charset="0"/>
              </a:rPr>
              <a:t>Åldermannens uppgift är att</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samla in sorter inom sitt skrå.</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bevara sorterna i en frökista.</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registrera sorter och beskrivningar.</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uppmuntra gesällerna.</a:t>
            </a:r>
            <a:endParaRPr lang="sv-SE" sz="2400" dirty="0">
              <a:effectLst/>
              <a:latin typeface="Verdana" pitchFamily="34" charset="0"/>
              <a:ea typeface="Verdana" pitchFamily="34" charset="0"/>
              <a:cs typeface="Verdana" pitchFamily="34" charset="0"/>
            </a:endParaRPr>
          </a:p>
          <a:p>
            <a:br>
              <a:rPr lang="sv-SE" sz="2400" dirty="0">
                <a:effectLst/>
                <a:latin typeface="Verdana" pitchFamily="34" charset="0"/>
                <a:ea typeface="Verdana" pitchFamily="34" charset="0"/>
                <a:cs typeface="Verdana" pitchFamily="34" charset="0"/>
              </a:rPr>
            </a:br>
            <a:endParaRPr lang="sv-SE" sz="2400" dirty="0">
              <a:effectLst/>
              <a:latin typeface="Verdana" pitchFamily="34" charset="0"/>
              <a:ea typeface="Verdana" pitchFamily="34" charset="0"/>
              <a:cs typeface="Verdana" pitchFamily="34" charset="0"/>
            </a:endParaRPr>
          </a:p>
          <a:p>
            <a:r>
              <a:rPr lang="sv-SE" sz="2400" b="1" dirty="0">
                <a:latin typeface="Verdana" pitchFamily="34" charset="0"/>
                <a:ea typeface="Verdana" pitchFamily="34" charset="0"/>
                <a:cs typeface="Verdana" pitchFamily="34" charset="0"/>
              </a:rPr>
              <a:t>Gesällens uppgift är att</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föröka (föråldrat) frö från frökistan.</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beskriva sorter och deras karakteristika.</a:t>
            </a:r>
            <a:endParaRPr lang="sv-SE" sz="2400" dirty="0">
              <a:effectLst/>
              <a:latin typeface="Verdana" pitchFamily="34" charset="0"/>
              <a:ea typeface="Verdana" pitchFamily="34" charset="0"/>
              <a:cs typeface="Verdana" pitchFamily="34" charset="0"/>
            </a:endParaRPr>
          </a:p>
          <a:p>
            <a:pPr marL="342900" indent="-342900">
              <a:buFont typeface="Arial" pitchFamily="34" charset="0"/>
              <a:buChar char="•"/>
            </a:pPr>
            <a:r>
              <a:rPr lang="sv-SE" sz="2400" dirty="0">
                <a:latin typeface="Verdana" pitchFamily="34" charset="0"/>
                <a:ea typeface="Verdana" pitchFamily="34" charset="0"/>
                <a:cs typeface="Verdana" pitchFamily="34" charset="0"/>
              </a:rPr>
              <a:t>erbjuda frö i årsboken så att de kommer ut till medlemmarna.</a:t>
            </a:r>
            <a:endParaRPr lang="sv-SE" sz="2400" dirty="0">
              <a:effectLst/>
              <a:latin typeface="Verdana" pitchFamily="34" charset="0"/>
              <a:ea typeface="Verdana" pitchFamily="34" charset="0"/>
              <a:cs typeface="Verdana" pitchFamily="34" charset="0"/>
            </a:endParaRPr>
          </a:p>
          <a:p>
            <a:br>
              <a:rPr lang="sv-SE" dirty="0">
                <a:effectLst/>
              </a:rPr>
            </a:br>
            <a:endParaRPr lang="sv-SE" dirty="0">
              <a:effectLst/>
            </a:endParaRPr>
          </a:p>
        </p:txBody>
      </p:sp>
    </p:spTree>
    <p:extLst>
      <p:ext uri="{BB962C8B-B14F-4D97-AF65-F5344CB8AC3E}">
        <p14:creationId xmlns:p14="http://schemas.microsoft.com/office/powerpoint/2010/main" val="39223330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450FD294-4E38-4A9C-8494-7F5CBFD3035C}"/>
              </a:ext>
            </a:extLst>
          </p:cNvPr>
          <p:cNvPicPr>
            <a:picLocks noChangeAspect="1"/>
          </p:cNvPicPr>
          <p:nvPr/>
        </p:nvPicPr>
        <p:blipFill>
          <a:blip r:embed="rId2"/>
          <a:stretch>
            <a:fillRect/>
          </a:stretch>
        </p:blipFill>
        <p:spPr>
          <a:xfrm>
            <a:off x="1710928" y="1721644"/>
            <a:ext cx="6179344" cy="5050631"/>
          </a:xfrm>
          <a:prstGeom prst="rect">
            <a:avLst/>
          </a:prstGeom>
        </p:spPr>
      </p:pic>
    </p:spTree>
    <p:extLst>
      <p:ext uri="{BB962C8B-B14F-4D97-AF65-F5344CB8AC3E}">
        <p14:creationId xmlns:p14="http://schemas.microsoft.com/office/powerpoint/2010/main" val="1131956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92696"/>
            <a:ext cx="8229600" cy="724942"/>
          </a:xfrm>
        </p:spPr>
        <p:txBody>
          <a:bodyPr>
            <a:noAutofit/>
          </a:bodyPr>
          <a:lstStyle/>
          <a:p>
            <a:r>
              <a:rPr lang="sv-SE" dirty="0"/>
              <a:t>Du och dina odlingar</a:t>
            </a:r>
            <a:br>
              <a:rPr lang="sv-SE" dirty="0"/>
            </a:br>
            <a:endParaRPr lang="sv-SE" dirty="0"/>
          </a:p>
        </p:txBody>
      </p:sp>
      <p:sp>
        <p:nvSpPr>
          <p:cNvPr id="4" name="Content Placeholder 3"/>
          <p:cNvSpPr>
            <a:spLocks noGrp="1"/>
          </p:cNvSpPr>
          <p:nvPr>
            <p:ph idx="1"/>
          </p:nvPr>
        </p:nvSpPr>
        <p:spPr>
          <a:xfrm>
            <a:off x="323528" y="1700808"/>
            <a:ext cx="8496944" cy="4032448"/>
          </a:xfrm>
        </p:spPr>
        <p:txBody>
          <a:bodyPr>
            <a:normAutofit lnSpcReduction="10000"/>
          </a:bodyPr>
          <a:lstStyle/>
          <a:p>
            <a:pPr marL="0" indent="0" algn="ctr">
              <a:buNone/>
            </a:pPr>
            <a:r>
              <a:rPr lang="sv-SE" sz="4000" dirty="0"/>
              <a:t>Presentera dig för bordsgrannen: </a:t>
            </a:r>
            <a:br>
              <a:rPr lang="sv-SE" sz="4000" dirty="0"/>
            </a:br>
            <a:br>
              <a:rPr lang="sv-SE" sz="4000" dirty="0"/>
            </a:br>
            <a:r>
              <a:rPr lang="sv-SE" dirty="0"/>
              <a:t>Vad odlar du? Vad vill du odla? </a:t>
            </a:r>
            <a:br>
              <a:rPr lang="sv-SE" dirty="0"/>
            </a:br>
            <a:br>
              <a:rPr lang="sv-SE" dirty="0"/>
            </a:br>
            <a:r>
              <a:rPr lang="sv-SE" dirty="0"/>
              <a:t>Har du några särskilda intressen när det gäller odling?</a:t>
            </a:r>
            <a:br>
              <a:rPr lang="sv-SE" dirty="0"/>
            </a:br>
            <a:br>
              <a:rPr lang="sv-SE" dirty="0"/>
            </a:br>
            <a:r>
              <a:rPr lang="sv-SE" dirty="0"/>
              <a:t>Har du erfarenheter när det gäller fröodling?</a:t>
            </a:r>
          </a:p>
        </p:txBody>
      </p:sp>
    </p:spTree>
    <p:extLst>
      <p:ext uri="{BB962C8B-B14F-4D97-AF65-F5344CB8AC3E}">
        <p14:creationId xmlns:p14="http://schemas.microsoft.com/office/powerpoint/2010/main" val="330646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sv-SE" dirty="0"/>
              <a:t>Varför ska man odla sitt eget frö?</a:t>
            </a:r>
            <a:br>
              <a:rPr lang="sv-SE" dirty="0">
                <a:effectLst/>
              </a:rPr>
            </a:br>
            <a:endParaRPr lang="sv-SE" dirty="0"/>
          </a:p>
        </p:txBody>
      </p:sp>
      <p:pic>
        <p:nvPicPr>
          <p:cNvPr id="9" name="Content Placeholder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259632" y="1556792"/>
            <a:ext cx="6563072" cy="4363744"/>
          </a:xfrm>
        </p:spPr>
      </p:pic>
    </p:spTree>
    <p:extLst>
      <p:ext uri="{BB962C8B-B14F-4D97-AF65-F5344CB8AC3E}">
        <p14:creationId xmlns:p14="http://schemas.microsoft.com/office/powerpoint/2010/main" val="14685224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 </a:t>
            </a:r>
          </a:p>
        </p:txBody>
      </p:sp>
      <p:graphicFrame>
        <p:nvGraphicFramePr>
          <p:cNvPr id="3" name="Table 2"/>
          <p:cNvGraphicFramePr>
            <a:graphicFrameLocks noGrp="1"/>
          </p:cNvGraphicFramePr>
          <p:nvPr>
            <p:extLst>
              <p:ext uri="{D42A27DB-BD31-4B8C-83A1-F6EECF244321}">
                <p14:modId xmlns:p14="http://schemas.microsoft.com/office/powerpoint/2010/main" val="2216894813"/>
              </p:ext>
            </p:extLst>
          </p:nvPr>
        </p:nvGraphicFramePr>
        <p:xfrm>
          <a:off x="1259632" y="476672"/>
          <a:ext cx="6696744" cy="5715000"/>
        </p:xfrm>
        <a:graphic>
          <a:graphicData uri="http://schemas.openxmlformats.org/drawingml/2006/table">
            <a:tbl>
              <a:tblPr>
                <a:tableStyleId>{2D5ABB26-0587-4C30-8999-92F81FD0307C}</a:tableStyleId>
              </a:tblPr>
              <a:tblGrid>
                <a:gridCol w="2232248">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232248">
                  <a:extLst>
                    <a:ext uri="{9D8B030D-6E8A-4147-A177-3AD203B41FA5}">
                      <a16:colId xmlns:a16="http://schemas.microsoft.com/office/drawing/2014/main" val="20002"/>
                    </a:ext>
                  </a:extLst>
                </a:gridCol>
              </a:tblGrid>
              <a:tr h="200025">
                <a:tc>
                  <a:txBody>
                    <a:bodyPr/>
                    <a:lstStyle/>
                    <a:p>
                      <a:pPr algn="ctr" rtl="0"/>
                      <a:r>
                        <a:rPr lang="sv-SE" sz="2000" b="1" dirty="0">
                          <a:effectLst/>
                        </a:rPr>
                        <a:t>Sort</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b="0" i="1" dirty="0">
                          <a:effectLst/>
                        </a:rPr>
                        <a:t>Sellberg år 1895</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b="0" i="1" dirty="0">
                          <a:effectLst/>
                        </a:rPr>
                        <a:t>Weibulls år 1995</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ctr" rtl="0"/>
                      <a:r>
                        <a:rPr lang="sv-SE" sz="2000" dirty="0">
                          <a:effectLst/>
                        </a:rPr>
                        <a:t>Blomkål</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24</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2</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ctr" rtl="0"/>
                      <a:r>
                        <a:rPr lang="sv-SE" sz="2000" dirty="0">
                          <a:effectLst/>
                        </a:rPr>
                        <a:t>Bondböna</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9</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1</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rtl="0"/>
                      <a:r>
                        <a:rPr lang="sv-SE" sz="2000" dirty="0">
                          <a:effectLst/>
                        </a:rPr>
                        <a:t>Böna</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43</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9</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ctr" rtl="0"/>
                      <a:r>
                        <a:rPr lang="sv-SE" sz="2000" dirty="0">
                          <a:effectLst/>
                        </a:rPr>
                        <a:t>Grönkål</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6</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1</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ctr" rtl="0"/>
                      <a:r>
                        <a:rPr lang="sv-SE" sz="2000">
                          <a:effectLst/>
                        </a:rPr>
                        <a:t>Gurka</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58</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6</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ctr" rtl="0"/>
                      <a:r>
                        <a:rPr lang="sv-SE" sz="2000">
                          <a:effectLst/>
                        </a:rPr>
                        <a:t>Melon</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34</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2</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lgn="ctr" rtl="0"/>
                      <a:r>
                        <a:rPr lang="sv-SE" sz="2000" dirty="0">
                          <a:effectLst/>
                        </a:rPr>
                        <a:t>Morot</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16</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3</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ctr" rtl="0"/>
                      <a:r>
                        <a:rPr lang="sv-SE" sz="2000">
                          <a:effectLst/>
                        </a:rPr>
                        <a:t>Palsternacka</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5</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1</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ctr" rtl="0"/>
                      <a:r>
                        <a:rPr lang="sv-SE" sz="2000">
                          <a:effectLst/>
                        </a:rPr>
                        <a:t>Rotpersilja</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3</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1</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ctr" rtl="0"/>
                      <a:r>
                        <a:rPr lang="sv-SE" sz="2000">
                          <a:effectLst/>
                        </a:rPr>
                        <a:t>Rädisa</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17</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4</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ctr" rtl="0"/>
                      <a:r>
                        <a:rPr lang="sv-SE" sz="2000">
                          <a:effectLst/>
                        </a:rPr>
                        <a:t>Sallat</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43</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17</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0">
                <a:tc>
                  <a:txBody>
                    <a:bodyPr/>
                    <a:lstStyle/>
                    <a:p>
                      <a:pPr algn="ctr" rtl="0"/>
                      <a:r>
                        <a:rPr lang="sv-SE" sz="2000">
                          <a:effectLst/>
                        </a:rPr>
                        <a:t>Tomat</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7</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6</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61925">
                <a:tc>
                  <a:txBody>
                    <a:bodyPr/>
                    <a:lstStyle/>
                    <a:p>
                      <a:pPr algn="ctr" rtl="0"/>
                      <a:r>
                        <a:rPr lang="sv-SE" sz="2000">
                          <a:effectLst/>
                        </a:rPr>
                        <a:t>Vit-rödkål</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17</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3</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0">
                <a:tc>
                  <a:txBody>
                    <a:bodyPr/>
                    <a:lstStyle/>
                    <a:p>
                      <a:pPr algn="ctr" rtl="0"/>
                      <a:r>
                        <a:rPr lang="sv-SE" sz="2000" dirty="0">
                          <a:effectLst/>
                        </a:rPr>
                        <a:t>Ärtor</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a:effectLst/>
                        </a:rPr>
                        <a:t>57</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sv-SE" sz="2000" dirty="0">
                          <a:effectLst/>
                        </a:rPr>
                        <a:t>8</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581023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7D2D0D20-D030-4030-9E46-E1C582628194}"/>
              </a:ext>
            </a:extLst>
          </p:cNvPr>
          <p:cNvPicPr>
            <a:picLocks noChangeAspect="1"/>
          </p:cNvPicPr>
          <p:nvPr/>
        </p:nvPicPr>
        <p:blipFill>
          <a:blip r:embed="rId2"/>
          <a:stretch>
            <a:fillRect/>
          </a:stretch>
        </p:blipFill>
        <p:spPr>
          <a:xfrm>
            <a:off x="-73856" y="857250"/>
            <a:ext cx="9217856" cy="5518052"/>
          </a:xfrm>
          <a:prstGeom prst="rect">
            <a:avLst/>
          </a:prstGeom>
        </p:spPr>
      </p:pic>
    </p:spTree>
    <p:extLst>
      <p:ext uri="{BB962C8B-B14F-4D97-AF65-F5344CB8AC3E}">
        <p14:creationId xmlns:p14="http://schemas.microsoft.com/office/powerpoint/2010/main" val="552498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E9F8EF16-9B5D-4482-BB02-EFD464145115}"/>
              </a:ext>
            </a:extLst>
          </p:cNvPr>
          <p:cNvGraphicFramePr>
            <a:graphicFrameLocks noChangeAspect="1"/>
          </p:cNvGraphicFramePr>
          <p:nvPr/>
        </p:nvGraphicFramePr>
        <p:xfrm>
          <a:off x="69056" y="926306"/>
          <a:ext cx="9074944" cy="5515316"/>
        </p:xfrm>
        <a:graphic>
          <a:graphicData uri="http://schemas.openxmlformats.org/presentationml/2006/ole">
            <mc:AlternateContent xmlns:mc="http://schemas.openxmlformats.org/markup-compatibility/2006">
              <mc:Choice xmlns:v="urn:schemas-microsoft-com:vml" Requires="v">
                <p:oleObj spid="_x0000_s1027" name="Acrobat Document" r:id="rId3" imgW="7543441" imgH="5829039" progId="AcroExch.Document.DC">
                  <p:embed/>
                </p:oleObj>
              </mc:Choice>
              <mc:Fallback>
                <p:oleObj name="Acrobat Document" r:id="rId3" imgW="7543441" imgH="5829039" progId="AcroExch.Document.DC">
                  <p:embed/>
                  <p:pic>
                    <p:nvPicPr>
                      <p:cNvPr id="2" name="Objekt 1">
                        <a:extLst>
                          <a:ext uri="{FF2B5EF4-FFF2-40B4-BE49-F238E27FC236}">
                            <a16:creationId xmlns:a16="http://schemas.microsoft.com/office/drawing/2014/main" id="{E9F8EF16-9B5D-4482-BB02-EFD464145115}"/>
                          </a:ext>
                        </a:extLst>
                      </p:cNvPr>
                      <p:cNvPicPr/>
                      <p:nvPr/>
                    </p:nvPicPr>
                    <p:blipFill>
                      <a:blip r:embed="rId4"/>
                      <a:stretch>
                        <a:fillRect/>
                      </a:stretch>
                    </p:blipFill>
                    <p:spPr>
                      <a:xfrm>
                        <a:off x="69056" y="926306"/>
                        <a:ext cx="9074944" cy="5515316"/>
                      </a:xfrm>
                      <a:prstGeom prst="rect">
                        <a:avLst/>
                      </a:prstGeom>
                    </p:spPr>
                  </p:pic>
                </p:oleObj>
              </mc:Fallback>
            </mc:AlternateContent>
          </a:graphicData>
        </a:graphic>
      </p:graphicFrame>
    </p:spTree>
    <p:extLst>
      <p:ext uri="{BB962C8B-B14F-4D97-AF65-F5344CB8AC3E}">
        <p14:creationId xmlns:p14="http://schemas.microsoft.com/office/powerpoint/2010/main" val="358516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Gruppuppgift</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703" y="1556792"/>
            <a:ext cx="1196809" cy="1800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154823">
            <a:off x="4283968" y="1556792"/>
            <a:ext cx="2400000" cy="1800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34278">
            <a:off x="1247797" y="4191000"/>
            <a:ext cx="1350000" cy="18000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576626">
            <a:off x="5483968" y="3717032"/>
            <a:ext cx="2400000" cy="18000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212587">
            <a:off x="6105081" y="2060849"/>
            <a:ext cx="2400000" cy="18000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27261">
            <a:off x="2074060" y="2060848"/>
            <a:ext cx="2400000" cy="1800000"/>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855349">
            <a:off x="3054058" y="4136748"/>
            <a:ext cx="2400000" cy="1800000"/>
          </a:xfrm>
          <a:prstGeom prst="rect">
            <a:avLst/>
          </a:prstGeom>
        </p:spPr>
      </p:pic>
    </p:spTree>
    <p:extLst>
      <p:ext uri="{BB962C8B-B14F-4D97-AF65-F5344CB8AC3E}">
        <p14:creationId xmlns:p14="http://schemas.microsoft.com/office/powerpoint/2010/main" val="1640782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868958"/>
          </a:xfrm>
        </p:spPr>
        <p:txBody>
          <a:bodyPr>
            <a:normAutofit fontScale="90000"/>
          </a:bodyPr>
          <a:lstStyle/>
          <a:p>
            <a:r>
              <a:rPr lang="sv-SE" dirty="0"/>
              <a:t>Lite fröbiologi </a:t>
            </a:r>
            <a:br>
              <a:rPr lang="sv-SE" dirty="0">
                <a:effectLst/>
              </a:rPr>
            </a:br>
            <a:endParaRPr lang="sv-SE" dirty="0"/>
          </a:p>
        </p:txBody>
      </p:sp>
      <p:graphicFrame>
        <p:nvGraphicFramePr>
          <p:cNvPr id="4" name="Table 3"/>
          <p:cNvGraphicFramePr>
            <a:graphicFrameLocks noGrp="1"/>
          </p:cNvGraphicFramePr>
          <p:nvPr>
            <p:extLst>
              <p:ext uri="{D42A27DB-BD31-4B8C-83A1-F6EECF244321}">
                <p14:modId xmlns:p14="http://schemas.microsoft.com/office/powerpoint/2010/main" val="3864306686"/>
              </p:ext>
            </p:extLst>
          </p:nvPr>
        </p:nvGraphicFramePr>
        <p:xfrm>
          <a:off x="1524000" y="1397000"/>
          <a:ext cx="6096000" cy="4094088"/>
        </p:xfrm>
        <a:graphic>
          <a:graphicData uri="http://schemas.openxmlformats.org/drawingml/2006/table">
            <a:tbl>
              <a:tblPr firstRow="1" bandRow="1">
                <a:tableStyleId>{F5AB1C69-6EDB-4FF4-983F-18BD219EF322}</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808088">
                <a:tc>
                  <a:txBody>
                    <a:bodyPr/>
                    <a:lstStyle/>
                    <a:p>
                      <a:pPr algn="ctr" rtl="0"/>
                      <a:r>
                        <a:rPr lang="sv-SE" sz="2800" kern="1200" dirty="0">
                          <a:effectLst/>
                        </a:rPr>
                        <a:t>Ettåriga</a:t>
                      </a:r>
                      <a:endParaRPr lang="sv-SE" sz="2800" dirty="0">
                        <a:effectLst/>
                      </a:endParaRPr>
                    </a:p>
                    <a:p>
                      <a:pPr algn="ctr" rtl="0"/>
                      <a:r>
                        <a:rPr lang="sv-SE" sz="2800" dirty="0">
                          <a:effectLst/>
                        </a:rPr>
                        <a:t>=</a:t>
                      </a:r>
                      <a:br>
                        <a:rPr lang="sv-SE" sz="2800" dirty="0">
                          <a:effectLst/>
                        </a:rPr>
                      </a:br>
                      <a:r>
                        <a:rPr lang="sv-SE" sz="2800" dirty="0">
                          <a:effectLst/>
                        </a:rPr>
                        <a:t> </a:t>
                      </a:r>
                      <a:r>
                        <a:rPr lang="sv-SE" sz="2800" kern="1200" dirty="0">
                          <a:effectLst/>
                        </a:rPr>
                        <a:t>Annueller</a:t>
                      </a:r>
                      <a:endParaRPr lang="sv-SE" sz="2800" dirty="0">
                        <a:effectLst/>
                      </a:endParaRPr>
                    </a:p>
                    <a:p>
                      <a:pPr algn="ctr"/>
                      <a:endParaRPr lang="sv-SE" sz="2800" dirty="0"/>
                    </a:p>
                  </a:txBody>
                  <a:tcPr>
                    <a:solidFill>
                      <a:srgbClr val="92D050"/>
                    </a:solidFill>
                  </a:tcPr>
                </a:tc>
                <a:tc>
                  <a:txBody>
                    <a:bodyPr/>
                    <a:lstStyle/>
                    <a:p>
                      <a:pPr algn="ctr" rtl="0"/>
                      <a:r>
                        <a:rPr lang="sv-SE" sz="2800" kern="1200" dirty="0">
                          <a:effectLst/>
                        </a:rPr>
                        <a:t>Tvååriga</a:t>
                      </a:r>
                      <a:endParaRPr lang="sv-SE" sz="2800" dirty="0">
                        <a:effectLst/>
                      </a:endParaRPr>
                    </a:p>
                    <a:p>
                      <a:pPr algn="ctr" rtl="0"/>
                      <a:r>
                        <a:rPr lang="sv-SE" sz="2800" dirty="0">
                          <a:effectLst/>
                        </a:rPr>
                        <a:t>=</a:t>
                      </a:r>
                      <a:br>
                        <a:rPr lang="sv-SE" sz="2800" dirty="0">
                          <a:effectLst/>
                        </a:rPr>
                      </a:br>
                      <a:r>
                        <a:rPr lang="sv-SE" sz="2800" kern="1200" dirty="0">
                          <a:effectLst/>
                        </a:rPr>
                        <a:t>Bienner</a:t>
                      </a:r>
                      <a:endParaRPr lang="sv-SE" sz="2800" dirty="0">
                        <a:effectLst/>
                      </a:endParaRPr>
                    </a:p>
                  </a:txBody>
                  <a:tcPr>
                    <a:solidFill>
                      <a:schemeClr val="bg2">
                        <a:lumMod val="75000"/>
                      </a:schemeClr>
                    </a:solidFill>
                  </a:tcPr>
                </a:tc>
                <a:tc>
                  <a:txBody>
                    <a:bodyPr/>
                    <a:lstStyle/>
                    <a:p>
                      <a:pPr algn="ctr" rtl="0"/>
                      <a:r>
                        <a:rPr lang="sv-SE" sz="2800" kern="1200" dirty="0">
                          <a:effectLst/>
                        </a:rPr>
                        <a:t>Fleråriga</a:t>
                      </a:r>
                      <a:endParaRPr lang="sv-SE" sz="2800" dirty="0">
                        <a:effectLst/>
                      </a:endParaRPr>
                    </a:p>
                    <a:p>
                      <a:pPr algn="ctr" rtl="0"/>
                      <a:r>
                        <a:rPr lang="sv-SE" sz="2800" dirty="0">
                          <a:effectLst/>
                        </a:rPr>
                        <a:t>=</a:t>
                      </a:r>
                    </a:p>
                    <a:p>
                      <a:pPr algn="ctr" rtl="0"/>
                      <a:r>
                        <a:rPr lang="sv-SE" sz="2800" kern="1200" dirty="0">
                          <a:effectLst/>
                        </a:rPr>
                        <a:t>Perenner</a:t>
                      </a:r>
                      <a:endParaRPr lang="sv-SE" sz="2800" dirty="0">
                        <a:effectLst/>
                      </a:endParaRPr>
                    </a:p>
                  </a:txBody>
                  <a:tcPr>
                    <a:solidFill>
                      <a:schemeClr val="tx2">
                        <a:lumMod val="60000"/>
                        <a:lumOff val="40000"/>
                      </a:schemeClr>
                    </a:solidFill>
                  </a:tcPr>
                </a:tc>
                <a:extLst>
                  <a:ext uri="{0D108BD9-81ED-4DB2-BD59-A6C34878D82A}">
                    <a16:rowId xmlns:a16="http://schemas.microsoft.com/office/drawing/2014/main" val="10000"/>
                  </a:ext>
                </a:extLst>
              </a:tr>
              <a:tr h="18080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v-SE" sz="2400" kern="120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sv-SE" sz="2400" kern="1200" dirty="0">
                          <a:effectLst/>
                        </a:rPr>
                        <a:t>Blommar och ger frö </a:t>
                      </a:r>
                    </a:p>
                    <a:p>
                      <a:pPr marL="0" marR="0" indent="0" algn="ctr" defTabSz="914400" rtl="0" eaLnBrk="1" fontAlgn="auto" latinLnBrk="0" hangingPunct="1">
                        <a:lnSpc>
                          <a:spcPct val="100000"/>
                        </a:lnSpc>
                        <a:spcBef>
                          <a:spcPts val="0"/>
                        </a:spcBef>
                        <a:spcAft>
                          <a:spcPts val="0"/>
                        </a:spcAft>
                        <a:buClrTx/>
                        <a:buSzTx/>
                        <a:buFontTx/>
                        <a:buNone/>
                        <a:tabLst/>
                        <a:defRPr/>
                      </a:pPr>
                      <a:r>
                        <a:rPr lang="sv-SE" sz="2400" kern="1200" dirty="0">
                          <a:effectLst/>
                        </a:rPr>
                        <a:t>samma år</a:t>
                      </a:r>
                      <a:endParaRPr lang="sv-SE" sz="2400" dirty="0">
                        <a:effectLst/>
                      </a:endParaRPr>
                    </a:p>
                    <a:p>
                      <a:pPr algn="ctr"/>
                      <a:endParaRPr lang="sv-SE" sz="2400" dirty="0"/>
                    </a:p>
                  </a:txBody>
                  <a:tcPr>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v-SE" sz="2400" kern="120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sv-SE" sz="2400" kern="1200" dirty="0">
                          <a:effectLst/>
                        </a:rPr>
                        <a:t>Blommar och ger frö andra året efter övervintring</a:t>
                      </a:r>
                      <a:endParaRPr lang="sv-SE" sz="2400" dirty="0">
                        <a:effectLst/>
                      </a:endParaRPr>
                    </a:p>
                    <a:p>
                      <a:pPr algn="ctr"/>
                      <a:endParaRPr lang="sv-SE" sz="2400" dirty="0"/>
                    </a:p>
                  </a:txBody>
                  <a:tcPr>
                    <a:solidFill>
                      <a:schemeClr val="bg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v-SE" sz="2400" kern="120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sv-SE" sz="2400" kern="1200" dirty="0">
                          <a:effectLst/>
                        </a:rPr>
                        <a:t>Blommar och ger frö år efter år, men kanske inte första året</a:t>
                      </a:r>
                      <a:endParaRPr lang="sv-SE" sz="2400" dirty="0">
                        <a:effectLst/>
                      </a:endParaRPr>
                    </a:p>
                    <a:p>
                      <a:pPr algn="ctr"/>
                      <a:endParaRPr lang="sv-SE" sz="2400" dirty="0"/>
                    </a:p>
                  </a:txBody>
                  <a:tcPr>
                    <a:solidFill>
                      <a:schemeClr val="tx2">
                        <a:lumMod val="60000"/>
                        <a:lumOff val="40000"/>
                      </a:schemeClr>
                    </a:solidFill>
                  </a:tcPr>
                </a:tc>
                <a:extLst>
                  <a:ext uri="{0D108BD9-81ED-4DB2-BD59-A6C34878D82A}">
                    <a16:rowId xmlns:a16="http://schemas.microsoft.com/office/drawing/2014/main" val="10001"/>
                  </a:ext>
                </a:extLst>
              </a:tr>
            </a:tbl>
          </a:graphicData>
        </a:graphic>
      </p:graphicFrame>
      <p:sp>
        <p:nvSpPr>
          <p:cNvPr id="5" name="Down Arrow 4"/>
          <p:cNvSpPr/>
          <p:nvPr/>
        </p:nvSpPr>
        <p:spPr>
          <a:xfrm>
            <a:off x="2483768" y="3022650"/>
            <a:ext cx="288032" cy="4473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Down Arrow 8"/>
          <p:cNvSpPr/>
          <p:nvPr/>
        </p:nvSpPr>
        <p:spPr>
          <a:xfrm>
            <a:off x="4483402" y="3004051"/>
            <a:ext cx="288032" cy="4473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Down Arrow 9"/>
          <p:cNvSpPr/>
          <p:nvPr/>
        </p:nvSpPr>
        <p:spPr>
          <a:xfrm>
            <a:off x="6423814" y="3022648"/>
            <a:ext cx="288032" cy="4473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196519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91571297"/>
              </p:ext>
            </p:extLst>
          </p:nvPr>
        </p:nvGraphicFramePr>
        <p:xfrm>
          <a:off x="1259632" y="1340768"/>
          <a:ext cx="6720408" cy="4346808"/>
        </p:xfrm>
        <a:graphic>
          <a:graphicData uri="http://schemas.openxmlformats.org/drawingml/2006/table">
            <a:tbl>
              <a:tblPr firstRow="1" bandRow="1">
                <a:effectLst/>
                <a:tableStyleId>{5C22544A-7EE6-4342-B048-85BDC9FD1C3A}</a:tableStyleId>
              </a:tblPr>
              <a:tblGrid>
                <a:gridCol w="3360204">
                  <a:extLst>
                    <a:ext uri="{9D8B030D-6E8A-4147-A177-3AD203B41FA5}">
                      <a16:colId xmlns:a16="http://schemas.microsoft.com/office/drawing/2014/main" val="20000"/>
                    </a:ext>
                  </a:extLst>
                </a:gridCol>
                <a:gridCol w="3360204">
                  <a:extLst>
                    <a:ext uri="{9D8B030D-6E8A-4147-A177-3AD203B41FA5}">
                      <a16:colId xmlns:a16="http://schemas.microsoft.com/office/drawing/2014/main" val="20001"/>
                    </a:ext>
                  </a:extLst>
                </a:gridCol>
              </a:tblGrid>
              <a:tr h="15121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sz="3200" b="1" kern="1200" dirty="0">
                          <a:solidFill>
                            <a:schemeClr val="lt1"/>
                          </a:solidFill>
                          <a:effectLst/>
                          <a:latin typeface="+mn-lt"/>
                          <a:ea typeface="+mn-ea"/>
                          <a:cs typeface="+mn-cs"/>
                        </a:rPr>
                        <a:t>Självbefruktande</a:t>
                      </a:r>
                      <a:endParaRPr lang="sv-SE" sz="3200" dirty="0">
                        <a:effectLst/>
                      </a:endParaRPr>
                    </a:p>
                    <a:p>
                      <a:pPr algn="ctr"/>
                      <a:endParaRPr lang="sv-SE" sz="3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sz="3200" b="1" kern="1200" dirty="0">
                          <a:solidFill>
                            <a:schemeClr val="lt1"/>
                          </a:solidFill>
                          <a:effectLst/>
                          <a:latin typeface="+mn-lt"/>
                          <a:ea typeface="+mn-ea"/>
                          <a:cs typeface="+mn-cs"/>
                        </a:rPr>
                        <a:t>Korsbefruktande</a:t>
                      </a:r>
                      <a:endParaRPr lang="sv-SE" sz="3200" dirty="0">
                        <a:effectLst/>
                      </a:endParaRPr>
                    </a:p>
                    <a:p>
                      <a:pPr algn="ctr"/>
                      <a:endParaRPr lang="sv-SE" sz="3200" b="0" dirty="0"/>
                    </a:p>
                  </a:txBody>
                  <a:tcPr>
                    <a:lnL w="12700" cmpd="sng">
                      <a:noFill/>
                    </a:lnL>
                    <a:solidFill>
                      <a:schemeClr val="bg2">
                        <a:lumMod val="50000"/>
                      </a:schemeClr>
                    </a:solidFill>
                  </a:tcPr>
                </a:tc>
                <a:extLst>
                  <a:ext uri="{0D108BD9-81ED-4DB2-BD59-A6C34878D82A}">
                    <a16:rowId xmlns:a16="http://schemas.microsoft.com/office/drawing/2014/main" val="10000"/>
                  </a:ext>
                </a:extLst>
              </a:tr>
              <a:tr h="19521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v-SE" sz="5400" kern="12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sv-SE" sz="2400" kern="1200" dirty="0">
                          <a:solidFill>
                            <a:schemeClr val="dk1"/>
                          </a:solidFill>
                          <a:effectLst/>
                          <a:latin typeface="+mn-lt"/>
                          <a:ea typeface="+mn-ea"/>
                          <a:cs typeface="+mn-cs"/>
                        </a:rPr>
                        <a:t>Befruktning sker </a:t>
                      </a:r>
                      <a:r>
                        <a:rPr lang="sv-SE" sz="2400" b="1" kern="1200" dirty="0">
                          <a:solidFill>
                            <a:schemeClr val="dk1"/>
                          </a:solidFill>
                          <a:effectLst/>
                          <a:latin typeface="+mn-lt"/>
                          <a:ea typeface="+mn-ea"/>
                          <a:cs typeface="+mn-cs"/>
                        </a:rPr>
                        <a:t>utan hjälp</a:t>
                      </a:r>
                      <a:r>
                        <a:rPr lang="sv-SE" sz="2400" kern="1200" dirty="0">
                          <a:solidFill>
                            <a:schemeClr val="dk1"/>
                          </a:solidFill>
                          <a:effectLst/>
                          <a:latin typeface="+mn-lt"/>
                          <a:ea typeface="+mn-ea"/>
                          <a:cs typeface="+mn-cs"/>
                        </a:rPr>
                        <a:t>, oftast innan blomman öppnar sig.</a:t>
                      </a:r>
                      <a:endParaRPr lang="sv-SE" sz="2400" dirty="0">
                        <a:effectLst/>
                      </a:endParaRPr>
                    </a:p>
                    <a:p>
                      <a:pPr algn="ctr"/>
                      <a:endParaRPr lang="sv-SE" sz="2400" dirty="0"/>
                    </a:p>
                  </a:txBody>
                  <a:tcPr>
                    <a:lnT w="38100" cmpd="sng">
                      <a:noFill/>
                    </a:lnT>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v-SE" sz="3600" kern="12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sv-SE" sz="2400" kern="1200" dirty="0">
                          <a:solidFill>
                            <a:schemeClr val="dk1"/>
                          </a:solidFill>
                          <a:effectLst/>
                          <a:latin typeface="+mn-lt"/>
                          <a:ea typeface="+mn-ea"/>
                          <a:cs typeface="+mn-cs"/>
                        </a:rPr>
                        <a:t>Måste få hjälp av </a:t>
                      </a:r>
                      <a:r>
                        <a:rPr lang="sv-SE" sz="2400" b="1" kern="1200" dirty="0">
                          <a:solidFill>
                            <a:schemeClr val="dk1"/>
                          </a:solidFill>
                          <a:effectLst/>
                          <a:latin typeface="+mn-lt"/>
                          <a:ea typeface="+mn-ea"/>
                          <a:cs typeface="+mn-cs"/>
                        </a:rPr>
                        <a:t>insekter, vind eller handpollinering</a:t>
                      </a:r>
                      <a:r>
                        <a:rPr lang="sv-SE" sz="2400" kern="1200" dirty="0">
                          <a:solidFill>
                            <a:schemeClr val="dk1"/>
                          </a:solidFill>
                          <a:effectLst/>
                          <a:latin typeface="+mn-lt"/>
                          <a:ea typeface="+mn-ea"/>
                          <a:cs typeface="+mn-cs"/>
                        </a:rPr>
                        <a:t> för överföring av pollen från en blomma till en annan.</a:t>
                      </a:r>
                      <a:endParaRPr lang="sv-SE" sz="2400" dirty="0">
                        <a:effectLst/>
                      </a:endParaRPr>
                    </a:p>
                    <a:p>
                      <a:pPr algn="ctr"/>
                      <a:endParaRPr lang="sv-SE" sz="2400" dirty="0"/>
                    </a:p>
                  </a:txBody>
                  <a:tcPr>
                    <a:solidFill>
                      <a:schemeClr val="tx2">
                        <a:lumMod val="20000"/>
                        <a:lumOff val="80000"/>
                      </a:schemeClr>
                    </a:solidFill>
                  </a:tcPr>
                </a:tc>
                <a:extLst>
                  <a:ext uri="{0D108BD9-81ED-4DB2-BD59-A6C34878D82A}">
                    <a16:rowId xmlns:a16="http://schemas.microsoft.com/office/drawing/2014/main" val="10001"/>
                  </a:ext>
                </a:extLst>
              </a:tr>
            </a:tbl>
          </a:graphicData>
        </a:graphic>
      </p:graphicFrame>
      <p:sp>
        <p:nvSpPr>
          <p:cNvPr id="6" name="Down Arrow 5"/>
          <p:cNvSpPr/>
          <p:nvPr/>
        </p:nvSpPr>
        <p:spPr>
          <a:xfrm>
            <a:off x="2819634" y="2292183"/>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Down Arrow 6"/>
          <p:cNvSpPr/>
          <p:nvPr/>
        </p:nvSpPr>
        <p:spPr>
          <a:xfrm>
            <a:off x="6008070" y="236563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1322403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29A4235-02CE-4950-882A-8BE0B5118B35}"/>
              </a:ext>
            </a:extLst>
          </p:cNvPr>
          <p:cNvSpPr>
            <a:spLocks noGrp="1"/>
          </p:cNvSpPr>
          <p:nvPr>
            <p:ph type="title"/>
          </p:nvPr>
        </p:nvSpPr>
        <p:spPr/>
        <p:txBody>
          <a:bodyPr/>
          <a:lstStyle/>
          <a:p>
            <a:r>
              <a:rPr lang="sv-SE" dirty="0"/>
              <a:t>Självbefruktande (i huvudsak)</a:t>
            </a:r>
          </a:p>
        </p:txBody>
      </p:sp>
      <p:pic>
        <p:nvPicPr>
          <p:cNvPr id="2050" name="Picture 2">
            <a:extLst>
              <a:ext uri="{FF2B5EF4-FFF2-40B4-BE49-F238E27FC236}">
                <a16:creationId xmlns:a16="http://schemas.microsoft.com/office/drawing/2014/main" id="{386D80B1-A5CB-41DF-B4EF-34C426F885E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64406" y="2429471"/>
            <a:ext cx="3214688"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6A8C946-F692-4B72-AA51-2A65BCCAE92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64906" y="2429471"/>
            <a:ext cx="3214688"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178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7CFC6F-963D-4F54-A322-3C631B13A7B7}"/>
              </a:ext>
            </a:extLst>
          </p:cNvPr>
          <p:cNvSpPr>
            <a:spLocks noGrp="1"/>
          </p:cNvSpPr>
          <p:nvPr>
            <p:ph type="title"/>
          </p:nvPr>
        </p:nvSpPr>
        <p:spPr/>
        <p:txBody>
          <a:bodyPr/>
          <a:lstStyle/>
          <a:p>
            <a:r>
              <a:rPr lang="sv-SE" dirty="0"/>
              <a:t>Självbefruktande (i huvudsak)</a:t>
            </a:r>
          </a:p>
        </p:txBody>
      </p:sp>
      <p:pic>
        <p:nvPicPr>
          <p:cNvPr id="6" name="Platshållare för innehåll 5" descr="En bild som visar bord, inomhus, skål, golv&#10;&#10;Automatiskt genererad beskrivning">
            <a:extLst>
              <a:ext uri="{FF2B5EF4-FFF2-40B4-BE49-F238E27FC236}">
                <a16:creationId xmlns:a16="http://schemas.microsoft.com/office/drawing/2014/main" id="{9A5B9586-835E-485A-B867-62177DFFC7A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8650" y="2562821"/>
            <a:ext cx="3886200" cy="2590800"/>
          </a:xfrm>
        </p:spPr>
      </p:pic>
      <p:pic>
        <p:nvPicPr>
          <p:cNvPr id="1026" name="Picture 2" descr="Catalogna Frastigliata, ekofrö">
            <a:extLst>
              <a:ext uri="{FF2B5EF4-FFF2-40B4-BE49-F238E27FC236}">
                <a16:creationId xmlns:a16="http://schemas.microsoft.com/office/drawing/2014/main" id="{3917E87B-0EE7-46FE-9F30-D70B5916AB28}"/>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964906" y="2562821"/>
            <a:ext cx="3214688"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3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B584DF-6310-4812-8EE8-C90B19CE8B0B}"/>
              </a:ext>
            </a:extLst>
          </p:cNvPr>
          <p:cNvSpPr>
            <a:spLocks noGrp="1"/>
          </p:cNvSpPr>
          <p:nvPr>
            <p:ph type="title"/>
          </p:nvPr>
        </p:nvSpPr>
        <p:spPr/>
        <p:txBody>
          <a:bodyPr/>
          <a:lstStyle/>
          <a:p>
            <a:r>
              <a:rPr lang="sv-SE" dirty="0"/>
              <a:t>Fröodling av ettåriga växter</a:t>
            </a:r>
          </a:p>
        </p:txBody>
      </p:sp>
      <p:sp>
        <p:nvSpPr>
          <p:cNvPr id="3" name="Platshållare för innehåll 2">
            <a:extLst>
              <a:ext uri="{FF2B5EF4-FFF2-40B4-BE49-F238E27FC236}">
                <a16:creationId xmlns:a16="http://schemas.microsoft.com/office/drawing/2014/main" id="{8DBC7373-A08A-4CB1-AD1E-C805E59250EA}"/>
              </a:ext>
            </a:extLst>
          </p:cNvPr>
          <p:cNvSpPr>
            <a:spLocks noGrp="1"/>
          </p:cNvSpPr>
          <p:nvPr>
            <p:ph idx="1"/>
          </p:nvPr>
        </p:nvSpPr>
        <p:spPr>
          <a:xfrm>
            <a:off x="628650" y="1914056"/>
            <a:ext cx="7886700" cy="3923676"/>
          </a:xfrm>
        </p:spPr>
        <p:txBody>
          <a:bodyPr>
            <a:normAutofit fontScale="77500" lnSpcReduction="20000"/>
          </a:bodyPr>
          <a:lstStyle/>
          <a:p>
            <a:r>
              <a:rPr lang="sv-SE" dirty="0"/>
              <a:t>Ärter</a:t>
            </a:r>
          </a:p>
          <a:p>
            <a:r>
              <a:rPr lang="sv-SE" dirty="0"/>
              <a:t>Bönor</a:t>
            </a:r>
          </a:p>
          <a:p>
            <a:r>
              <a:rPr lang="sv-SE" dirty="0"/>
              <a:t>Tomat</a:t>
            </a:r>
          </a:p>
          <a:p>
            <a:r>
              <a:rPr lang="sv-SE" dirty="0"/>
              <a:t>Bondbönor</a:t>
            </a:r>
          </a:p>
          <a:p>
            <a:r>
              <a:rPr lang="sv-SE" dirty="0"/>
              <a:t>Dill</a:t>
            </a:r>
          </a:p>
          <a:p>
            <a:r>
              <a:rPr lang="sv-SE" dirty="0"/>
              <a:t>Gurka</a:t>
            </a:r>
          </a:p>
          <a:p>
            <a:r>
              <a:rPr lang="sv-SE" dirty="0"/>
              <a:t>Pumpa</a:t>
            </a:r>
          </a:p>
          <a:p>
            <a:r>
              <a:rPr lang="sv-SE" dirty="0"/>
              <a:t>Squash</a:t>
            </a:r>
          </a:p>
          <a:p>
            <a:r>
              <a:rPr lang="sv-SE" dirty="0"/>
              <a:t>Rädisa</a:t>
            </a:r>
          </a:p>
          <a:p>
            <a:r>
              <a:rPr lang="sv-SE" dirty="0"/>
              <a:t>Sallat</a:t>
            </a:r>
          </a:p>
          <a:p>
            <a:endParaRPr lang="sv-SE" dirty="0"/>
          </a:p>
          <a:p>
            <a:endParaRPr lang="sv-SE" dirty="0"/>
          </a:p>
          <a:p>
            <a:pPr marL="0" indent="0">
              <a:buNone/>
            </a:pPr>
            <a:endParaRPr lang="sv-SE" dirty="0"/>
          </a:p>
        </p:txBody>
      </p:sp>
    </p:spTree>
    <p:extLst>
      <p:ext uri="{BB962C8B-B14F-4D97-AF65-F5344CB8AC3E}">
        <p14:creationId xmlns:p14="http://schemas.microsoft.com/office/powerpoint/2010/main" val="959610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23234501"/>
              </p:ext>
            </p:extLst>
          </p:nvPr>
        </p:nvGraphicFramePr>
        <p:xfrm>
          <a:off x="395536" y="476672"/>
          <a:ext cx="8280920" cy="1574588"/>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gridCol w="1656184">
                  <a:extLst>
                    <a:ext uri="{9D8B030D-6E8A-4147-A177-3AD203B41FA5}">
                      <a16:colId xmlns:a16="http://schemas.microsoft.com/office/drawing/2014/main" val="20004"/>
                    </a:ext>
                  </a:extLst>
                </a:gridCol>
              </a:tblGrid>
              <a:tr h="807864">
                <a:tc>
                  <a:txBody>
                    <a:bodyPr/>
                    <a:lstStyle/>
                    <a:p>
                      <a:endParaRPr lang="sv-SE" dirty="0"/>
                    </a:p>
                  </a:txBody>
                  <a:tcPr>
                    <a:solidFill>
                      <a:schemeClr val="accent4"/>
                    </a:solidFill>
                  </a:tcPr>
                </a:tc>
                <a:tc>
                  <a:txBody>
                    <a:bodyPr/>
                    <a:lstStyle/>
                    <a:p>
                      <a:endParaRPr lang="sv-SE" dirty="0"/>
                    </a:p>
                  </a:txBody>
                  <a:tcPr>
                    <a:solidFill>
                      <a:schemeClr val="accent4"/>
                    </a:solidFill>
                  </a:tcPr>
                </a:tc>
                <a:tc>
                  <a:txBody>
                    <a:bodyPr/>
                    <a:lstStyle/>
                    <a:p>
                      <a:r>
                        <a:rPr lang="sv-SE" sz="4400" dirty="0"/>
                        <a:t>Familj</a:t>
                      </a:r>
                    </a:p>
                  </a:txBody>
                  <a:tcPr>
                    <a:solidFill>
                      <a:schemeClr val="accent4"/>
                    </a:solidFill>
                  </a:tcPr>
                </a:tc>
                <a:tc>
                  <a:txBody>
                    <a:bodyPr/>
                    <a:lstStyle/>
                    <a:p>
                      <a:endParaRPr lang="sv-SE" dirty="0"/>
                    </a:p>
                  </a:txBody>
                  <a:tcPr>
                    <a:solidFill>
                      <a:schemeClr val="accent4"/>
                    </a:solidFill>
                  </a:tcPr>
                </a:tc>
                <a:tc>
                  <a:txBody>
                    <a:bodyPr/>
                    <a:lstStyle/>
                    <a:p>
                      <a:endParaRPr lang="sv-SE" dirty="0"/>
                    </a:p>
                  </a:txBody>
                  <a:tcPr>
                    <a:solidFill>
                      <a:schemeClr val="accent4"/>
                    </a:solidFill>
                  </a:tcPr>
                </a:tc>
                <a:extLst>
                  <a:ext uri="{0D108BD9-81ED-4DB2-BD59-A6C34878D82A}">
                    <a16:rowId xmlns:a16="http://schemas.microsoft.com/office/drawing/2014/main" val="10000"/>
                  </a:ext>
                </a:extLst>
              </a:tr>
              <a:tr h="766724">
                <a:tc>
                  <a:txBody>
                    <a:bodyPr/>
                    <a:lstStyle/>
                    <a:p>
                      <a:pPr algn="ctr"/>
                      <a:r>
                        <a:rPr lang="sv-SE" sz="3200" dirty="0"/>
                        <a:t>Släkte</a:t>
                      </a:r>
                    </a:p>
                  </a:txBody>
                  <a:tcPr>
                    <a:solidFill>
                      <a:schemeClr val="bg2">
                        <a:lumMod val="90000"/>
                      </a:schemeClr>
                    </a:solidFill>
                  </a:tcPr>
                </a:tc>
                <a:tc>
                  <a:txBody>
                    <a:bodyPr/>
                    <a:lstStyle/>
                    <a:p>
                      <a:pPr algn="ctr"/>
                      <a:r>
                        <a:rPr lang="sv-SE" sz="3200" dirty="0"/>
                        <a:t>Släkte</a:t>
                      </a:r>
                    </a:p>
                  </a:txBody>
                  <a:tcPr>
                    <a:solidFill>
                      <a:schemeClr val="bg2">
                        <a:lumMod val="90000"/>
                      </a:schemeClr>
                    </a:solidFill>
                  </a:tcPr>
                </a:tc>
                <a:tc>
                  <a:txBody>
                    <a:bodyPr/>
                    <a:lstStyle/>
                    <a:p>
                      <a:pPr algn="ctr"/>
                      <a:r>
                        <a:rPr lang="sv-SE" sz="3200" dirty="0"/>
                        <a:t>Släkte</a:t>
                      </a:r>
                    </a:p>
                  </a:txBody>
                  <a:tcPr>
                    <a:solidFill>
                      <a:schemeClr val="bg2">
                        <a:lumMod val="90000"/>
                      </a:schemeClr>
                    </a:solidFill>
                  </a:tcPr>
                </a:tc>
                <a:tc>
                  <a:txBody>
                    <a:bodyPr/>
                    <a:lstStyle/>
                    <a:p>
                      <a:pPr algn="ctr"/>
                      <a:r>
                        <a:rPr lang="sv-SE" sz="3200" dirty="0"/>
                        <a:t>Släkte</a:t>
                      </a:r>
                    </a:p>
                  </a:txBody>
                  <a:tcPr>
                    <a:solidFill>
                      <a:schemeClr val="bg2">
                        <a:lumMod val="90000"/>
                      </a:schemeClr>
                    </a:solidFill>
                  </a:tcPr>
                </a:tc>
                <a:tc>
                  <a:txBody>
                    <a:bodyPr/>
                    <a:lstStyle/>
                    <a:p>
                      <a:pPr algn="ctr"/>
                      <a:r>
                        <a:rPr lang="sv-SE" sz="3200" dirty="0"/>
                        <a:t>Släkte</a:t>
                      </a:r>
                    </a:p>
                  </a:txBody>
                  <a:tcPr>
                    <a:solidFill>
                      <a:schemeClr val="bg2">
                        <a:lumMod val="90000"/>
                      </a:schemeClr>
                    </a:solidFill>
                  </a:tcPr>
                </a:tc>
                <a:extLst>
                  <a:ext uri="{0D108BD9-81ED-4DB2-BD59-A6C34878D82A}">
                    <a16:rowId xmlns:a16="http://schemas.microsoft.com/office/drawing/2014/main" val="1000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52264153"/>
              </p:ext>
            </p:extLst>
          </p:nvPr>
        </p:nvGraphicFramePr>
        <p:xfrm>
          <a:off x="1043608" y="2564904"/>
          <a:ext cx="6912770" cy="1584176"/>
        </p:xfrm>
        <a:graphic>
          <a:graphicData uri="http://schemas.openxmlformats.org/drawingml/2006/table">
            <a:tbl>
              <a:tblPr firstRow="1" bandRow="1">
                <a:tableStyleId>{5C22544A-7EE6-4342-B048-85BDC9FD1C3A}</a:tableStyleId>
              </a:tblPr>
              <a:tblGrid>
                <a:gridCol w="1382554">
                  <a:extLst>
                    <a:ext uri="{9D8B030D-6E8A-4147-A177-3AD203B41FA5}">
                      <a16:colId xmlns:a16="http://schemas.microsoft.com/office/drawing/2014/main" val="20000"/>
                    </a:ext>
                  </a:extLst>
                </a:gridCol>
                <a:gridCol w="1382554">
                  <a:extLst>
                    <a:ext uri="{9D8B030D-6E8A-4147-A177-3AD203B41FA5}">
                      <a16:colId xmlns:a16="http://schemas.microsoft.com/office/drawing/2014/main" val="20001"/>
                    </a:ext>
                  </a:extLst>
                </a:gridCol>
                <a:gridCol w="1382554">
                  <a:extLst>
                    <a:ext uri="{9D8B030D-6E8A-4147-A177-3AD203B41FA5}">
                      <a16:colId xmlns:a16="http://schemas.microsoft.com/office/drawing/2014/main" val="20002"/>
                    </a:ext>
                  </a:extLst>
                </a:gridCol>
                <a:gridCol w="1382554">
                  <a:extLst>
                    <a:ext uri="{9D8B030D-6E8A-4147-A177-3AD203B41FA5}">
                      <a16:colId xmlns:a16="http://schemas.microsoft.com/office/drawing/2014/main" val="20003"/>
                    </a:ext>
                  </a:extLst>
                </a:gridCol>
                <a:gridCol w="1382554">
                  <a:extLst>
                    <a:ext uri="{9D8B030D-6E8A-4147-A177-3AD203B41FA5}">
                      <a16:colId xmlns:a16="http://schemas.microsoft.com/office/drawing/2014/main" val="20004"/>
                    </a:ext>
                  </a:extLst>
                </a:gridCol>
              </a:tblGrid>
              <a:tr h="792088">
                <a:tc>
                  <a:txBody>
                    <a:bodyPr/>
                    <a:lstStyle/>
                    <a:p>
                      <a:endParaRPr lang="sv-SE" dirty="0"/>
                    </a:p>
                  </a:txBody>
                  <a:tcPr>
                    <a:solidFill>
                      <a:schemeClr val="accent4"/>
                    </a:solidFill>
                  </a:tcPr>
                </a:tc>
                <a:tc>
                  <a:txBody>
                    <a:bodyPr/>
                    <a:lstStyle/>
                    <a:p>
                      <a:endParaRPr lang="sv-SE" dirty="0"/>
                    </a:p>
                  </a:txBody>
                  <a:tcPr>
                    <a:solidFill>
                      <a:schemeClr val="accent4"/>
                    </a:solidFill>
                  </a:tcPr>
                </a:tc>
                <a:tc>
                  <a:txBody>
                    <a:bodyPr/>
                    <a:lstStyle/>
                    <a:p>
                      <a:r>
                        <a:rPr lang="sv-SE" sz="3600" dirty="0"/>
                        <a:t>Släkte</a:t>
                      </a:r>
                    </a:p>
                  </a:txBody>
                  <a:tcPr>
                    <a:solidFill>
                      <a:schemeClr val="accent4"/>
                    </a:solidFill>
                  </a:tcPr>
                </a:tc>
                <a:tc>
                  <a:txBody>
                    <a:bodyPr/>
                    <a:lstStyle/>
                    <a:p>
                      <a:endParaRPr lang="sv-SE" dirty="0"/>
                    </a:p>
                  </a:txBody>
                  <a:tcPr>
                    <a:solidFill>
                      <a:schemeClr val="accent4"/>
                    </a:solidFill>
                  </a:tcPr>
                </a:tc>
                <a:tc>
                  <a:txBody>
                    <a:bodyPr/>
                    <a:lstStyle/>
                    <a:p>
                      <a:endParaRPr lang="sv-SE" dirty="0"/>
                    </a:p>
                  </a:txBody>
                  <a:tcPr>
                    <a:solidFill>
                      <a:schemeClr val="accent4"/>
                    </a:solidFill>
                  </a:tcPr>
                </a:tc>
                <a:extLst>
                  <a:ext uri="{0D108BD9-81ED-4DB2-BD59-A6C34878D82A}">
                    <a16:rowId xmlns:a16="http://schemas.microsoft.com/office/drawing/2014/main" val="10000"/>
                  </a:ext>
                </a:extLst>
              </a:tr>
              <a:tr h="792088">
                <a:tc>
                  <a:txBody>
                    <a:bodyPr/>
                    <a:lstStyle/>
                    <a:p>
                      <a:pPr algn="ctr"/>
                      <a:r>
                        <a:rPr lang="sv-SE" sz="3200" dirty="0"/>
                        <a:t>Art</a:t>
                      </a:r>
                    </a:p>
                  </a:txBody>
                  <a:tcPr>
                    <a:solidFill>
                      <a:schemeClr val="bg2">
                        <a:lumMod val="90000"/>
                      </a:schemeClr>
                    </a:solidFill>
                  </a:tcPr>
                </a:tc>
                <a:tc>
                  <a:txBody>
                    <a:bodyPr/>
                    <a:lstStyle/>
                    <a:p>
                      <a:pPr algn="ctr"/>
                      <a:r>
                        <a:rPr lang="sv-SE" sz="3200" dirty="0"/>
                        <a:t>Art</a:t>
                      </a:r>
                    </a:p>
                  </a:txBody>
                  <a:tcPr>
                    <a:solidFill>
                      <a:schemeClr val="bg2">
                        <a:lumMod val="90000"/>
                      </a:schemeClr>
                    </a:solidFill>
                  </a:tcPr>
                </a:tc>
                <a:tc>
                  <a:txBody>
                    <a:bodyPr/>
                    <a:lstStyle/>
                    <a:p>
                      <a:pPr algn="ctr"/>
                      <a:r>
                        <a:rPr lang="sv-SE" sz="3200" dirty="0"/>
                        <a:t>Art</a:t>
                      </a:r>
                    </a:p>
                  </a:txBody>
                  <a:tcPr>
                    <a:solidFill>
                      <a:schemeClr val="bg2">
                        <a:lumMod val="90000"/>
                      </a:schemeClr>
                    </a:solidFill>
                  </a:tcPr>
                </a:tc>
                <a:tc>
                  <a:txBody>
                    <a:bodyPr/>
                    <a:lstStyle/>
                    <a:p>
                      <a:pPr algn="ctr"/>
                      <a:r>
                        <a:rPr lang="sv-SE" sz="3200" dirty="0"/>
                        <a:t>Art</a:t>
                      </a:r>
                    </a:p>
                  </a:txBody>
                  <a:tcPr>
                    <a:solidFill>
                      <a:schemeClr val="bg2">
                        <a:lumMod val="90000"/>
                      </a:schemeClr>
                    </a:solidFill>
                  </a:tcPr>
                </a:tc>
                <a:tc>
                  <a:txBody>
                    <a:bodyPr/>
                    <a:lstStyle/>
                    <a:p>
                      <a:pPr algn="ctr"/>
                      <a:r>
                        <a:rPr lang="sv-SE" sz="3200" dirty="0"/>
                        <a:t>Art</a:t>
                      </a:r>
                    </a:p>
                  </a:txBody>
                  <a:tcPr>
                    <a:solidFill>
                      <a:schemeClr val="bg2">
                        <a:lumMod val="90000"/>
                      </a:schemeClr>
                    </a:solidFill>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276540891"/>
              </p:ext>
            </p:extLst>
          </p:nvPr>
        </p:nvGraphicFramePr>
        <p:xfrm>
          <a:off x="1403648" y="4725144"/>
          <a:ext cx="6312024" cy="1158240"/>
        </p:xfrm>
        <a:graphic>
          <a:graphicData uri="http://schemas.openxmlformats.org/drawingml/2006/table">
            <a:tbl>
              <a:tblPr firstRow="1" bandRow="1">
                <a:tableStyleId>{5C22544A-7EE6-4342-B048-85BDC9FD1C3A}</a:tableStyleId>
              </a:tblPr>
              <a:tblGrid>
                <a:gridCol w="2104008">
                  <a:extLst>
                    <a:ext uri="{9D8B030D-6E8A-4147-A177-3AD203B41FA5}">
                      <a16:colId xmlns:a16="http://schemas.microsoft.com/office/drawing/2014/main" val="20000"/>
                    </a:ext>
                  </a:extLst>
                </a:gridCol>
                <a:gridCol w="2104008">
                  <a:extLst>
                    <a:ext uri="{9D8B030D-6E8A-4147-A177-3AD203B41FA5}">
                      <a16:colId xmlns:a16="http://schemas.microsoft.com/office/drawing/2014/main" val="20001"/>
                    </a:ext>
                  </a:extLst>
                </a:gridCol>
                <a:gridCol w="2104008">
                  <a:extLst>
                    <a:ext uri="{9D8B030D-6E8A-4147-A177-3AD203B41FA5}">
                      <a16:colId xmlns:a16="http://schemas.microsoft.com/office/drawing/2014/main" val="20002"/>
                    </a:ext>
                  </a:extLst>
                </a:gridCol>
              </a:tblGrid>
              <a:tr h="370840">
                <a:tc>
                  <a:txBody>
                    <a:bodyPr/>
                    <a:lstStyle/>
                    <a:p>
                      <a:pPr algn="ctr"/>
                      <a:endParaRPr lang="sv-SE" dirty="0"/>
                    </a:p>
                  </a:txBody>
                  <a:tcPr>
                    <a:solidFill>
                      <a:schemeClr val="accent4"/>
                    </a:solidFill>
                  </a:tcPr>
                </a:tc>
                <a:tc>
                  <a:txBody>
                    <a:bodyPr/>
                    <a:lstStyle/>
                    <a:p>
                      <a:pPr algn="ctr"/>
                      <a:r>
                        <a:rPr lang="sv-SE" sz="3200" dirty="0"/>
                        <a:t>Art</a:t>
                      </a:r>
                    </a:p>
                  </a:txBody>
                  <a:tcPr>
                    <a:solidFill>
                      <a:schemeClr val="accent4"/>
                    </a:solidFill>
                  </a:tcPr>
                </a:tc>
                <a:tc>
                  <a:txBody>
                    <a:bodyPr/>
                    <a:lstStyle/>
                    <a:p>
                      <a:pPr algn="ctr"/>
                      <a:endParaRPr lang="sv-SE" dirty="0"/>
                    </a:p>
                  </a:txBody>
                  <a:tcPr>
                    <a:solidFill>
                      <a:schemeClr val="accent4"/>
                    </a:solidFill>
                  </a:tcPr>
                </a:tc>
                <a:extLst>
                  <a:ext uri="{0D108BD9-81ED-4DB2-BD59-A6C34878D82A}">
                    <a16:rowId xmlns:a16="http://schemas.microsoft.com/office/drawing/2014/main" val="10000"/>
                  </a:ext>
                </a:extLst>
              </a:tr>
              <a:tr h="370840">
                <a:tc>
                  <a:txBody>
                    <a:bodyPr/>
                    <a:lstStyle/>
                    <a:p>
                      <a:pPr algn="ctr"/>
                      <a:r>
                        <a:rPr lang="sv-SE" sz="3200" dirty="0"/>
                        <a:t>Sort</a:t>
                      </a:r>
                    </a:p>
                  </a:txBody>
                  <a:tcPr>
                    <a:solidFill>
                      <a:schemeClr val="bg2">
                        <a:lumMod val="90000"/>
                      </a:schemeClr>
                    </a:solidFill>
                  </a:tcPr>
                </a:tc>
                <a:tc>
                  <a:txBody>
                    <a:bodyPr/>
                    <a:lstStyle/>
                    <a:p>
                      <a:pPr algn="ctr"/>
                      <a:r>
                        <a:rPr lang="sv-SE" sz="3200" dirty="0"/>
                        <a:t>Sort</a:t>
                      </a:r>
                    </a:p>
                  </a:txBody>
                  <a:tcPr>
                    <a:solidFill>
                      <a:schemeClr val="bg2">
                        <a:lumMod val="90000"/>
                      </a:schemeClr>
                    </a:solidFill>
                  </a:tcPr>
                </a:tc>
                <a:tc>
                  <a:txBody>
                    <a:bodyPr/>
                    <a:lstStyle/>
                    <a:p>
                      <a:pPr algn="ctr"/>
                      <a:r>
                        <a:rPr lang="sv-SE" sz="3200" dirty="0"/>
                        <a:t>Sort</a:t>
                      </a:r>
                    </a:p>
                  </a:txBody>
                  <a:tcPr>
                    <a:solidFill>
                      <a:schemeClr val="bg2">
                        <a:lumMod val="9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40049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B48E4CB-6B54-4F29-ABC9-B94317978F90}"/>
              </a:ext>
            </a:extLst>
          </p:cNvPr>
          <p:cNvSpPr/>
          <p:nvPr/>
        </p:nvSpPr>
        <p:spPr>
          <a:xfrm>
            <a:off x="188640" y="771383"/>
            <a:ext cx="6642738" cy="4726935"/>
          </a:xfrm>
          <a:prstGeom prst="rect">
            <a:avLst/>
          </a:prstGeom>
        </p:spPr>
        <p:txBody>
          <a:bodyPr wrap="square">
            <a:spAutoFit/>
          </a:bodyPr>
          <a:lstStyle/>
          <a:p>
            <a:pPr algn="ctr"/>
            <a:r>
              <a:rPr lang="sv-SE" sz="2700" b="1" dirty="0">
                <a:solidFill>
                  <a:srgbClr val="00B050"/>
                </a:solidFill>
              </a:rPr>
              <a:t>Familj</a:t>
            </a:r>
          </a:p>
          <a:p>
            <a:pPr algn="ctr"/>
            <a:r>
              <a:rPr lang="sv-SE" sz="2100" b="1" dirty="0"/>
              <a:t> </a:t>
            </a:r>
            <a:r>
              <a:rPr lang="sv-SE" sz="2100" b="1" dirty="0" err="1"/>
              <a:t>Kålväxter</a:t>
            </a:r>
            <a:r>
              <a:rPr lang="sv-SE" sz="2100" b="1" dirty="0"/>
              <a:t> </a:t>
            </a:r>
            <a:r>
              <a:rPr lang="sv-SE" sz="2100" dirty="0"/>
              <a:t>–</a:t>
            </a:r>
            <a:r>
              <a:rPr lang="sv-SE" sz="2100" b="1" dirty="0"/>
              <a:t> </a:t>
            </a:r>
            <a:r>
              <a:rPr lang="sv-SE" sz="2100" i="1" dirty="0" err="1"/>
              <a:t>Brassicaceae</a:t>
            </a:r>
            <a:endParaRPr lang="sv-SE" sz="2100" i="1" dirty="0"/>
          </a:p>
          <a:p>
            <a:pPr algn="ctr"/>
            <a:r>
              <a:rPr lang="sv-SE" i="1" dirty="0"/>
              <a:t>(korsblommiga)</a:t>
            </a:r>
            <a:endParaRPr lang="sv-SE" dirty="0"/>
          </a:p>
          <a:p>
            <a:pPr algn="ctr"/>
            <a:endParaRPr lang="sv-SE" sz="2400" dirty="0"/>
          </a:p>
          <a:p>
            <a:pPr algn="ctr"/>
            <a:r>
              <a:rPr lang="sv-SE" sz="2400" b="1" dirty="0">
                <a:solidFill>
                  <a:srgbClr val="0070C0"/>
                </a:solidFill>
              </a:rPr>
              <a:t>Släkte          Släkte          Släkte</a:t>
            </a:r>
          </a:p>
          <a:p>
            <a:pPr algn="ctr"/>
            <a:r>
              <a:rPr lang="sv-SE" sz="2100" dirty="0"/>
              <a:t>Brassica – Kål </a:t>
            </a:r>
          </a:p>
          <a:p>
            <a:pPr algn="ctr"/>
            <a:endParaRPr lang="sv-SE" sz="2100" dirty="0"/>
          </a:p>
          <a:p>
            <a:pPr algn="ctr"/>
            <a:r>
              <a:rPr lang="sv-SE" sz="2100" b="1" dirty="0">
                <a:solidFill>
                  <a:srgbClr val="FF0000"/>
                </a:solidFill>
              </a:rPr>
              <a:t>Art               Art               Art</a:t>
            </a:r>
          </a:p>
          <a:p>
            <a:pPr algn="ctr">
              <a:spcAft>
                <a:spcPts val="450"/>
              </a:spcAft>
            </a:pPr>
            <a:r>
              <a:rPr lang="sv-SE" dirty="0"/>
              <a:t>Brassica napus                  </a:t>
            </a:r>
            <a:r>
              <a:rPr lang="sv-SE" sz="2100" b="1" dirty="0"/>
              <a:t>Brassica</a:t>
            </a:r>
            <a:r>
              <a:rPr lang="sv-SE" sz="2100" dirty="0"/>
              <a:t> </a:t>
            </a:r>
            <a:r>
              <a:rPr lang="sv-SE" sz="2100" b="1" dirty="0"/>
              <a:t>oleracea                 </a:t>
            </a:r>
            <a:r>
              <a:rPr lang="sv-SE" dirty="0"/>
              <a:t>Brassica rapa</a:t>
            </a:r>
          </a:p>
          <a:p>
            <a:pPr algn="ctr"/>
            <a:endParaRPr lang="sv-SE" sz="600" b="1" dirty="0"/>
          </a:p>
          <a:p>
            <a:pPr algn="ctr"/>
            <a:r>
              <a:rPr lang="sv-SE" b="1" dirty="0"/>
              <a:t>Några olika varianter av arten:</a:t>
            </a:r>
            <a:endParaRPr lang="sv-SE" dirty="0"/>
          </a:p>
          <a:p>
            <a:pPr algn="ctr"/>
            <a:r>
              <a:rPr lang="sv-SE" b="1" dirty="0"/>
              <a:t>kålrabbi </a:t>
            </a:r>
            <a:r>
              <a:rPr lang="sv-SE" dirty="0"/>
              <a:t>(var. </a:t>
            </a:r>
            <a:r>
              <a:rPr lang="sv-SE" i="1" dirty="0"/>
              <a:t>gongylodes</a:t>
            </a:r>
            <a:r>
              <a:rPr lang="sv-SE" dirty="0"/>
              <a:t>)</a:t>
            </a:r>
            <a:r>
              <a:rPr lang="sv-SE" b="1" dirty="0"/>
              <a:t>, rödkål </a:t>
            </a:r>
            <a:r>
              <a:rPr lang="sv-SE" dirty="0"/>
              <a:t>(var. </a:t>
            </a:r>
            <a:r>
              <a:rPr lang="sv-SE" i="1" dirty="0"/>
              <a:t>rubra</a:t>
            </a:r>
            <a:r>
              <a:rPr lang="sv-SE" dirty="0"/>
              <a:t>)</a:t>
            </a:r>
            <a:r>
              <a:rPr lang="sv-SE" b="1" dirty="0"/>
              <a:t> </a:t>
            </a:r>
          </a:p>
          <a:p>
            <a:pPr algn="ctr"/>
            <a:endParaRPr lang="sv-SE" sz="1050" dirty="0"/>
          </a:p>
          <a:p>
            <a:pPr algn="ctr"/>
            <a:endParaRPr lang="sv-SE" sz="1050" dirty="0">
              <a:solidFill>
                <a:schemeClr val="bg2">
                  <a:lumMod val="50000"/>
                </a:schemeClr>
              </a:solidFill>
            </a:endParaRPr>
          </a:p>
          <a:p>
            <a:pPr algn="ctr"/>
            <a:r>
              <a:rPr lang="sv-SE" b="1" dirty="0">
                <a:solidFill>
                  <a:schemeClr val="bg2">
                    <a:lumMod val="50000"/>
                  </a:schemeClr>
                </a:solidFill>
              </a:rPr>
              <a:t>Sort         Sort         Sort         Sort         Sort     </a:t>
            </a:r>
          </a:p>
          <a:p>
            <a:pPr algn="ctr"/>
            <a:r>
              <a:rPr lang="sv-SE" b="1" dirty="0"/>
              <a:t>Azur Star                  Vysocke</a:t>
            </a:r>
            <a:endParaRPr lang="sv-SE" dirty="0"/>
          </a:p>
        </p:txBody>
      </p:sp>
      <p:cxnSp>
        <p:nvCxnSpPr>
          <p:cNvPr id="3" name="Straight Arrow Connector 4">
            <a:extLst>
              <a:ext uri="{FF2B5EF4-FFF2-40B4-BE49-F238E27FC236}">
                <a16:creationId xmlns:a16="http://schemas.microsoft.com/office/drawing/2014/main" id="{EFB66E45-ADE6-4F7D-9920-124F8E9A0F02}"/>
              </a:ext>
            </a:extLst>
          </p:cNvPr>
          <p:cNvCxnSpPr/>
          <p:nvPr/>
        </p:nvCxnSpPr>
        <p:spPr>
          <a:xfrm flipH="1">
            <a:off x="2159859" y="1914440"/>
            <a:ext cx="1107123"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7">
            <a:extLst>
              <a:ext uri="{FF2B5EF4-FFF2-40B4-BE49-F238E27FC236}">
                <a16:creationId xmlns:a16="http://schemas.microsoft.com/office/drawing/2014/main" id="{4540C17B-2A35-4213-A8B1-AB0DB93A2FD0}"/>
              </a:ext>
            </a:extLst>
          </p:cNvPr>
          <p:cNvCxnSpPr/>
          <p:nvPr/>
        </p:nvCxnSpPr>
        <p:spPr>
          <a:xfrm>
            <a:off x="3429000" y="1914440"/>
            <a:ext cx="0"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9">
            <a:extLst>
              <a:ext uri="{FF2B5EF4-FFF2-40B4-BE49-F238E27FC236}">
                <a16:creationId xmlns:a16="http://schemas.microsoft.com/office/drawing/2014/main" id="{1D78E42E-196E-422E-A143-51A401598615}"/>
              </a:ext>
            </a:extLst>
          </p:cNvPr>
          <p:cNvCxnSpPr/>
          <p:nvPr/>
        </p:nvCxnSpPr>
        <p:spPr>
          <a:xfrm>
            <a:off x="3510009" y="1914441"/>
            <a:ext cx="1215135" cy="3215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12">
            <a:extLst>
              <a:ext uri="{FF2B5EF4-FFF2-40B4-BE49-F238E27FC236}">
                <a16:creationId xmlns:a16="http://schemas.microsoft.com/office/drawing/2014/main" id="{75B72BE9-B3EA-42FC-B1A2-037E7485F1B4}"/>
              </a:ext>
            </a:extLst>
          </p:cNvPr>
          <p:cNvCxnSpPr/>
          <p:nvPr/>
        </p:nvCxnSpPr>
        <p:spPr>
          <a:xfrm flipH="1">
            <a:off x="2402886" y="2940554"/>
            <a:ext cx="1026114" cy="4052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14">
            <a:extLst>
              <a:ext uri="{FF2B5EF4-FFF2-40B4-BE49-F238E27FC236}">
                <a16:creationId xmlns:a16="http://schemas.microsoft.com/office/drawing/2014/main" id="{03E5E27A-167B-4F40-B097-5468EE97515B}"/>
              </a:ext>
            </a:extLst>
          </p:cNvPr>
          <p:cNvCxnSpPr/>
          <p:nvPr/>
        </p:nvCxnSpPr>
        <p:spPr>
          <a:xfrm flipH="1">
            <a:off x="3496507" y="2940554"/>
            <a:ext cx="13502"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6">
            <a:extLst>
              <a:ext uri="{FF2B5EF4-FFF2-40B4-BE49-F238E27FC236}">
                <a16:creationId xmlns:a16="http://schemas.microsoft.com/office/drawing/2014/main" id="{FE4395FC-8162-4A1A-970C-1D1FF001BE36}"/>
              </a:ext>
            </a:extLst>
          </p:cNvPr>
          <p:cNvCxnSpPr/>
          <p:nvPr/>
        </p:nvCxnSpPr>
        <p:spPr>
          <a:xfrm>
            <a:off x="3591018" y="2940555"/>
            <a:ext cx="918102" cy="3475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Oval 35">
            <a:extLst>
              <a:ext uri="{FF2B5EF4-FFF2-40B4-BE49-F238E27FC236}">
                <a16:creationId xmlns:a16="http://schemas.microsoft.com/office/drawing/2014/main" id="{4282B031-27F1-47BA-9EDD-53232F979A7C}"/>
              </a:ext>
            </a:extLst>
          </p:cNvPr>
          <p:cNvSpPr/>
          <p:nvPr/>
        </p:nvSpPr>
        <p:spPr>
          <a:xfrm>
            <a:off x="1268760" y="1145831"/>
            <a:ext cx="4482498" cy="9306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0" name="Oval 42">
            <a:extLst>
              <a:ext uri="{FF2B5EF4-FFF2-40B4-BE49-F238E27FC236}">
                <a16:creationId xmlns:a16="http://schemas.microsoft.com/office/drawing/2014/main" id="{7FF2E49B-9641-4B27-A40B-75C21A8DBFD8}"/>
              </a:ext>
            </a:extLst>
          </p:cNvPr>
          <p:cNvSpPr/>
          <p:nvPr/>
        </p:nvSpPr>
        <p:spPr>
          <a:xfrm>
            <a:off x="2402886" y="2224517"/>
            <a:ext cx="2106234" cy="81009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1" name="Oval 74">
            <a:extLst>
              <a:ext uri="{FF2B5EF4-FFF2-40B4-BE49-F238E27FC236}">
                <a16:creationId xmlns:a16="http://schemas.microsoft.com/office/drawing/2014/main" id="{14AE0E5D-5327-4C74-A4AD-E5AA0D78EF68}"/>
              </a:ext>
            </a:extLst>
          </p:cNvPr>
          <p:cNvSpPr/>
          <p:nvPr/>
        </p:nvSpPr>
        <p:spPr>
          <a:xfrm>
            <a:off x="2402886" y="3288107"/>
            <a:ext cx="2106234" cy="7737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2" name="Oval 87">
            <a:extLst>
              <a:ext uri="{FF2B5EF4-FFF2-40B4-BE49-F238E27FC236}">
                <a16:creationId xmlns:a16="http://schemas.microsoft.com/office/drawing/2014/main" id="{79FFB582-076F-403C-868E-BDE968BD6394}"/>
              </a:ext>
            </a:extLst>
          </p:cNvPr>
          <p:cNvSpPr/>
          <p:nvPr/>
        </p:nvSpPr>
        <p:spPr>
          <a:xfrm>
            <a:off x="1967403" y="4840011"/>
            <a:ext cx="1188132" cy="639147"/>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3" name="Oval 88">
            <a:extLst>
              <a:ext uri="{FF2B5EF4-FFF2-40B4-BE49-F238E27FC236}">
                <a16:creationId xmlns:a16="http://schemas.microsoft.com/office/drawing/2014/main" id="{DE077C07-17E1-4BA5-AA54-E8CE94DF94D4}"/>
              </a:ext>
            </a:extLst>
          </p:cNvPr>
          <p:cNvSpPr/>
          <p:nvPr/>
        </p:nvSpPr>
        <p:spPr>
          <a:xfrm>
            <a:off x="3669241" y="4830328"/>
            <a:ext cx="1242138" cy="639147"/>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cxnSp>
        <p:nvCxnSpPr>
          <p:cNvPr id="14" name="Straight Arrow Connector 90">
            <a:extLst>
              <a:ext uri="{FF2B5EF4-FFF2-40B4-BE49-F238E27FC236}">
                <a16:creationId xmlns:a16="http://schemas.microsoft.com/office/drawing/2014/main" id="{48A939B4-7AE5-4018-9EC6-813DFB4A0F97}"/>
              </a:ext>
            </a:extLst>
          </p:cNvPr>
          <p:cNvCxnSpPr/>
          <p:nvPr/>
        </p:nvCxnSpPr>
        <p:spPr>
          <a:xfrm>
            <a:off x="2024844" y="4506728"/>
            <a:ext cx="378042" cy="32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92">
            <a:extLst>
              <a:ext uri="{FF2B5EF4-FFF2-40B4-BE49-F238E27FC236}">
                <a16:creationId xmlns:a16="http://schemas.microsoft.com/office/drawing/2014/main" id="{7A5C9B5F-52E3-4820-8517-C2EB8EF9AF2D}"/>
              </a:ext>
            </a:extLst>
          </p:cNvPr>
          <p:cNvCxnSpPr/>
          <p:nvPr/>
        </p:nvCxnSpPr>
        <p:spPr>
          <a:xfrm>
            <a:off x="4290310" y="4506728"/>
            <a:ext cx="0" cy="32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94">
            <a:extLst>
              <a:ext uri="{FF2B5EF4-FFF2-40B4-BE49-F238E27FC236}">
                <a16:creationId xmlns:a16="http://schemas.microsoft.com/office/drawing/2014/main" id="{7E780DAC-DD9D-430E-A57B-003C08AF2301}"/>
              </a:ext>
            </a:extLst>
          </p:cNvPr>
          <p:cNvCxnSpPr/>
          <p:nvPr/>
        </p:nvCxnSpPr>
        <p:spPr>
          <a:xfrm flipH="1">
            <a:off x="1754814" y="4506728"/>
            <a:ext cx="162018"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96">
            <a:extLst>
              <a:ext uri="{FF2B5EF4-FFF2-40B4-BE49-F238E27FC236}">
                <a16:creationId xmlns:a16="http://schemas.microsoft.com/office/drawing/2014/main" id="{FB103227-56D9-4FED-8E82-19131C94B713}"/>
              </a:ext>
            </a:extLst>
          </p:cNvPr>
          <p:cNvCxnSpPr/>
          <p:nvPr/>
        </p:nvCxnSpPr>
        <p:spPr>
          <a:xfrm flipH="1">
            <a:off x="3669241" y="4506728"/>
            <a:ext cx="515843"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98">
            <a:extLst>
              <a:ext uri="{FF2B5EF4-FFF2-40B4-BE49-F238E27FC236}">
                <a16:creationId xmlns:a16="http://schemas.microsoft.com/office/drawing/2014/main" id="{09884910-C260-4C8F-B441-A756A26AF11D}"/>
              </a:ext>
            </a:extLst>
          </p:cNvPr>
          <p:cNvCxnSpPr/>
          <p:nvPr/>
        </p:nvCxnSpPr>
        <p:spPr>
          <a:xfrm>
            <a:off x="4347102" y="4506728"/>
            <a:ext cx="564277"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10">
            <a:extLst>
              <a:ext uri="{FF2B5EF4-FFF2-40B4-BE49-F238E27FC236}">
                <a16:creationId xmlns:a16="http://schemas.microsoft.com/office/drawing/2014/main" id="{F3F38006-E647-4951-BA8D-3414BB7BC2EF}"/>
              </a:ext>
            </a:extLst>
          </p:cNvPr>
          <p:cNvCxnSpPr/>
          <p:nvPr/>
        </p:nvCxnSpPr>
        <p:spPr>
          <a:xfrm flipH="1">
            <a:off x="1484784" y="3511925"/>
            <a:ext cx="432048" cy="147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12">
            <a:extLst>
              <a:ext uri="{FF2B5EF4-FFF2-40B4-BE49-F238E27FC236}">
                <a16:creationId xmlns:a16="http://schemas.microsoft.com/office/drawing/2014/main" id="{25257B4C-0AE5-4E09-A570-D27E6CB5F80C}"/>
              </a:ext>
            </a:extLst>
          </p:cNvPr>
          <p:cNvCxnSpPr/>
          <p:nvPr/>
        </p:nvCxnSpPr>
        <p:spPr>
          <a:xfrm>
            <a:off x="4995174" y="3469267"/>
            <a:ext cx="594066" cy="1905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955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4">
            <a:extLst>
              <a:ext uri="{FF2B5EF4-FFF2-40B4-BE49-F238E27FC236}">
                <a16:creationId xmlns:a16="http://schemas.microsoft.com/office/drawing/2014/main" id="{6660CE45-4312-4174-A7A7-50F64331ED20}"/>
              </a:ext>
            </a:extLst>
          </p:cNvPr>
          <p:cNvSpPr txBox="1">
            <a:spLocks/>
          </p:cNvSpPr>
          <p:nvPr/>
        </p:nvSpPr>
        <p:spPr>
          <a:xfrm>
            <a:off x="342900" y="857250"/>
            <a:ext cx="6172200" cy="84355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a:t>Ärtfamiljen – Fabaceae</a:t>
            </a:r>
            <a:endParaRPr lang="sv-SE" sz="3300" dirty="0"/>
          </a:p>
        </p:txBody>
      </p:sp>
      <p:graphicFrame>
        <p:nvGraphicFramePr>
          <p:cNvPr id="3" name="Table 15">
            <a:extLst>
              <a:ext uri="{FF2B5EF4-FFF2-40B4-BE49-F238E27FC236}">
                <a16:creationId xmlns:a16="http://schemas.microsoft.com/office/drawing/2014/main" id="{1B9A0CA9-AD79-4ADA-B514-38097A9A3D7F}"/>
              </a:ext>
            </a:extLst>
          </p:cNvPr>
          <p:cNvGraphicFramePr>
            <a:graphicFrameLocks noGrp="1"/>
          </p:cNvGraphicFramePr>
          <p:nvPr/>
        </p:nvGraphicFramePr>
        <p:xfrm>
          <a:off x="1143000" y="1905000"/>
          <a:ext cx="4572000" cy="5638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tblGrid>
              <a:tr h="278130">
                <a:tc>
                  <a:txBody>
                    <a:bodyPr/>
                    <a:lstStyle/>
                    <a:p>
                      <a:endParaRPr lang="sv-SE" sz="1400" dirty="0"/>
                    </a:p>
                  </a:txBody>
                  <a:tcPr marL="68580" marR="68580" marT="34290" marB="34290">
                    <a:solidFill>
                      <a:schemeClr val="bg1"/>
                    </a:solidFill>
                  </a:tcPr>
                </a:tc>
                <a:tc>
                  <a:txBody>
                    <a:bodyPr/>
                    <a:lstStyle/>
                    <a:p>
                      <a:endParaRPr lang="sv-SE" sz="1400" dirty="0"/>
                    </a:p>
                  </a:txBody>
                  <a:tcPr marL="68580" marR="68580" marT="34290" marB="34290">
                    <a:solidFill>
                      <a:schemeClr val="bg1"/>
                    </a:solidFill>
                  </a:tcPr>
                </a:tc>
                <a:tc>
                  <a:txBody>
                    <a:bodyPr/>
                    <a:lstStyle/>
                    <a:p>
                      <a:endParaRPr lang="sv-SE" sz="1400"/>
                    </a:p>
                  </a:txBody>
                  <a:tcPr marL="68580" marR="68580" marT="34290" marB="34290">
                    <a:solidFill>
                      <a:schemeClr val="bg1"/>
                    </a:solidFill>
                  </a:tcPr>
                </a:tc>
                <a:tc>
                  <a:txBody>
                    <a:bodyPr/>
                    <a:lstStyle/>
                    <a:p>
                      <a:endParaRPr lang="sv-SE" sz="1400"/>
                    </a:p>
                  </a:txBody>
                  <a:tcPr marL="68580" marR="68580" marT="34290" marB="34290">
                    <a:solidFill>
                      <a:schemeClr val="bg1"/>
                    </a:solidFill>
                  </a:tcPr>
                </a:tc>
                <a:extLst>
                  <a:ext uri="{0D108BD9-81ED-4DB2-BD59-A6C34878D82A}">
                    <a16:rowId xmlns:a16="http://schemas.microsoft.com/office/drawing/2014/main" val="10000"/>
                  </a:ext>
                </a:extLst>
              </a:tr>
              <a:tr h="278130">
                <a:tc>
                  <a:txBody>
                    <a:bodyPr/>
                    <a:lstStyle/>
                    <a:p>
                      <a:endParaRPr lang="sv-SE" sz="1400"/>
                    </a:p>
                  </a:txBody>
                  <a:tcPr marL="68580" marR="68580" marT="34290" marB="34290">
                    <a:solidFill>
                      <a:schemeClr val="bg1"/>
                    </a:solidFill>
                  </a:tcPr>
                </a:tc>
                <a:tc>
                  <a:txBody>
                    <a:bodyPr/>
                    <a:lstStyle/>
                    <a:p>
                      <a:endParaRPr lang="sv-SE" sz="1400" dirty="0"/>
                    </a:p>
                  </a:txBody>
                  <a:tcPr marL="68580" marR="68580" marT="34290" marB="34290">
                    <a:solidFill>
                      <a:schemeClr val="bg1"/>
                    </a:solidFill>
                  </a:tcPr>
                </a:tc>
                <a:tc>
                  <a:txBody>
                    <a:bodyPr/>
                    <a:lstStyle/>
                    <a:p>
                      <a:endParaRPr lang="sv-SE" sz="1400" dirty="0"/>
                    </a:p>
                  </a:txBody>
                  <a:tcPr marL="68580" marR="68580" marT="34290" marB="34290">
                    <a:solidFill>
                      <a:schemeClr val="bg1"/>
                    </a:solidFill>
                  </a:tcPr>
                </a:tc>
                <a:tc>
                  <a:txBody>
                    <a:bodyPr/>
                    <a:lstStyle/>
                    <a:p>
                      <a:endParaRPr lang="sv-SE" sz="1400" dirty="0"/>
                    </a:p>
                  </a:txBody>
                  <a:tcPr marL="68580" marR="68580" marT="34290" marB="34290">
                    <a:solidFill>
                      <a:schemeClr val="bg1"/>
                    </a:solidFill>
                  </a:tcPr>
                </a:tc>
                <a:extLst>
                  <a:ext uri="{0D108BD9-81ED-4DB2-BD59-A6C34878D82A}">
                    <a16:rowId xmlns:a16="http://schemas.microsoft.com/office/drawing/2014/main" val="10001"/>
                  </a:ext>
                </a:extLst>
              </a:tr>
            </a:tbl>
          </a:graphicData>
        </a:graphic>
      </p:graphicFrame>
      <p:graphicFrame>
        <p:nvGraphicFramePr>
          <p:cNvPr id="4" name="Table 1">
            <a:extLst>
              <a:ext uri="{FF2B5EF4-FFF2-40B4-BE49-F238E27FC236}">
                <a16:creationId xmlns:a16="http://schemas.microsoft.com/office/drawing/2014/main" id="{C3F07C62-460C-4C99-B9D6-9AA2216EAD62}"/>
              </a:ext>
            </a:extLst>
          </p:cNvPr>
          <p:cNvGraphicFramePr>
            <a:graphicFrameLocks noGrp="1"/>
          </p:cNvGraphicFramePr>
          <p:nvPr>
            <p:extLst>
              <p:ext uri="{D42A27DB-BD31-4B8C-83A1-F6EECF244321}">
                <p14:modId xmlns:p14="http://schemas.microsoft.com/office/powerpoint/2010/main" val="2494271547"/>
              </p:ext>
            </p:extLst>
          </p:nvPr>
        </p:nvGraphicFramePr>
        <p:xfrm>
          <a:off x="383256" y="4145248"/>
          <a:ext cx="7713857" cy="2016224"/>
        </p:xfrm>
        <a:graphic>
          <a:graphicData uri="http://schemas.openxmlformats.org/drawingml/2006/table">
            <a:tbl>
              <a:tblPr>
                <a:tableStyleId>{5C22544A-7EE6-4342-B048-85BDC9FD1C3A}</a:tableStyleId>
              </a:tblPr>
              <a:tblGrid>
                <a:gridCol w="1928334">
                  <a:extLst>
                    <a:ext uri="{9D8B030D-6E8A-4147-A177-3AD203B41FA5}">
                      <a16:colId xmlns:a16="http://schemas.microsoft.com/office/drawing/2014/main" val="20000"/>
                    </a:ext>
                  </a:extLst>
                </a:gridCol>
                <a:gridCol w="1928334">
                  <a:extLst>
                    <a:ext uri="{9D8B030D-6E8A-4147-A177-3AD203B41FA5}">
                      <a16:colId xmlns:a16="http://schemas.microsoft.com/office/drawing/2014/main" val="20001"/>
                    </a:ext>
                  </a:extLst>
                </a:gridCol>
                <a:gridCol w="1928334">
                  <a:extLst>
                    <a:ext uri="{9D8B030D-6E8A-4147-A177-3AD203B41FA5}">
                      <a16:colId xmlns:a16="http://schemas.microsoft.com/office/drawing/2014/main" val="20002"/>
                    </a:ext>
                  </a:extLst>
                </a:gridCol>
                <a:gridCol w="1928855">
                  <a:extLst>
                    <a:ext uri="{9D8B030D-6E8A-4147-A177-3AD203B41FA5}">
                      <a16:colId xmlns:a16="http://schemas.microsoft.com/office/drawing/2014/main" val="20003"/>
                    </a:ext>
                  </a:extLst>
                </a:gridCol>
              </a:tblGrid>
              <a:tr h="1754197">
                <a:tc>
                  <a:txBody>
                    <a:bodyPr/>
                    <a:lstStyle/>
                    <a:p>
                      <a:pPr>
                        <a:lnSpc>
                          <a:spcPct val="115000"/>
                        </a:lnSpc>
                        <a:spcAft>
                          <a:spcPts val="1000"/>
                        </a:spcAft>
                        <a:tabLst>
                          <a:tab pos="450215" algn="l"/>
                        </a:tabLst>
                      </a:pPr>
                      <a:r>
                        <a:rPr lang="sv-SE" sz="1000" dirty="0">
                          <a:effectLst/>
                        </a:rPr>
                        <a:t>Blomsterböna</a:t>
                      </a:r>
                      <a:r>
                        <a:rPr lang="sv-SE" sz="800" dirty="0">
                          <a:effectLst/>
                        </a:rPr>
                        <a:t> </a:t>
                      </a:r>
                      <a:endParaRPr lang="sv-SE" sz="800" dirty="0">
                        <a:effectLst/>
                        <a:latin typeface="Times New Roman"/>
                        <a:ea typeface="SimSun"/>
                        <a:cs typeface="Mangal"/>
                      </a:endParaRPr>
                    </a:p>
                  </a:txBody>
                  <a:tcPr marL="22862" marR="22862" marT="22862" marB="22862">
                    <a:solidFill>
                      <a:schemeClr val="bg1"/>
                    </a:solidFill>
                  </a:tcPr>
                </a:tc>
                <a:tc>
                  <a:txBody>
                    <a:bodyPr/>
                    <a:lstStyle/>
                    <a:p>
                      <a:pPr>
                        <a:lnSpc>
                          <a:spcPct val="115000"/>
                        </a:lnSpc>
                        <a:spcAft>
                          <a:spcPts val="1000"/>
                        </a:spcAft>
                        <a:tabLst>
                          <a:tab pos="450215" algn="l"/>
                        </a:tabLst>
                      </a:pPr>
                      <a:r>
                        <a:rPr lang="sv-SE" sz="1000">
                          <a:effectLst/>
                        </a:rPr>
                        <a:t>Bondböna</a:t>
                      </a:r>
                      <a:r>
                        <a:rPr lang="sv-SE" sz="800">
                          <a:effectLst/>
                        </a:rPr>
                        <a:t> </a:t>
                      </a:r>
                      <a:endParaRPr lang="sv-SE" sz="800">
                        <a:effectLst/>
                        <a:latin typeface="Times New Roman"/>
                        <a:ea typeface="SimSun"/>
                        <a:cs typeface="Mangal"/>
                      </a:endParaRPr>
                    </a:p>
                  </a:txBody>
                  <a:tcPr marL="22862" marR="22862" marT="22862" marB="22862">
                    <a:solidFill>
                      <a:schemeClr val="bg1"/>
                    </a:solidFill>
                  </a:tcPr>
                </a:tc>
                <a:tc>
                  <a:txBody>
                    <a:bodyPr/>
                    <a:lstStyle/>
                    <a:p>
                      <a:pPr>
                        <a:lnSpc>
                          <a:spcPct val="115000"/>
                        </a:lnSpc>
                        <a:spcAft>
                          <a:spcPts val="1000"/>
                        </a:spcAft>
                        <a:tabLst>
                          <a:tab pos="450215" algn="l"/>
                        </a:tabLst>
                      </a:pPr>
                      <a:r>
                        <a:rPr lang="sv-SE" sz="1000">
                          <a:effectLst/>
                        </a:rPr>
                        <a:t>Borlottoböna</a:t>
                      </a:r>
                      <a:r>
                        <a:rPr lang="sv-SE" sz="800">
                          <a:effectLst/>
                        </a:rPr>
                        <a:t> </a:t>
                      </a:r>
                      <a:endParaRPr lang="sv-SE" sz="800">
                        <a:effectLst/>
                        <a:latin typeface="Times New Roman"/>
                        <a:ea typeface="SimSun"/>
                        <a:cs typeface="Mangal"/>
                      </a:endParaRPr>
                    </a:p>
                  </a:txBody>
                  <a:tcPr marL="22862" marR="22862" marT="22862" marB="22862">
                    <a:solidFill>
                      <a:schemeClr val="bg1"/>
                    </a:solidFill>
                  </a:tcPr>
                </a:tc>
                <a:tc>
                  <a:txBody>
                    <a:bodyPr/>
                    <a:lstStyle/>
                    <a:p>
                      <a:pPr>
                        <a:lnSpc>
                          <a:spcPct val="115000"/>
                        </a:lnSpc>
                        <a:spcAft>
                          <a:spcPts val="1000"/>
                        </a:spcAft>
                        <a:tabLst>
                          <a:tab pos="450215" algn="l"/>
                        </a:tabLst>
                      </a:pPr>
                      <a:r>
                        <a:rPr lang="sv-SE" sz="1000" dirty="0">
                          <a:effectLst/>
                        </a:rPr>
                        <a:t>Sockerärt Dwarf grey </a:t>
                      </a:r>
                      <a:endParaRPr lang="sv-SE" sz="800" dirty="0">
                        <a:effectLst/>
                        <a:latin typeface="Times New Roman"/>
                        <a:ea typeface="SimSun"/>
                        <a:cs typeface="Mangal"/>
                      </a:endParaRPr>
                    </a:p>
                  </a:txBody>
                  <a:tcPr marL="22862" marR="22862" marT="22862" marB="22862">
                    <a:solidFill>
                      <a:schemeClr val="bg1"/>
                    </a:solidFill>
                  </a:tcPr>
                </a:tc>
                <a:extLst>
                  <a:ext uri="{0D108BD9-81ED-4DB2-BD59-A6C34878D82A}">
                    <a16:rowId xmlns:a16="http://schemas.microsoft.com/office/drawing/2014/main" val="10000"/>
                  </a:ext>
                </a:extLst>
              </a:tr>
              <a:tr h="262027">
                <a:tc>
                  <a:txBody>
                    <a:bodyPr/>
                    <a:lstStyle/>
                    <a:p>
                      <a:pPr>
                        <a:lnSpc>
                          <a:spcPct val="115000"/>
                        </a:lnSpc>
                        <a:spcAft>
                          <a:spcPts val="1000"/>
                        </a:spcAft>
                        <a:tabLst>
                          <a:tab pos="450215" algn="l"/>
                        </a:tabLst>
                      </a:pPr>
                      <a:r>
                        <a:rPr lang="sv-SE" sz="1000" dirty="0">
                          <a:effectLst/>
                        </a:rPr>
                        <a:t>Blomsterböna</a:t>
                      </a:r>
                      <a:r>
                        <a:rPr lang="sv-SE" sz="800" dirty="0">
                          <a:effectLst/>
                        </a:rPr>
                        <a:t> </a:t>
                      </a:r>
                      <a:endParaRPr lang="sv-SE" sz="800" dirty="0">
                        <a:effectLst/>
                        <a:latin typeface="Times New Roman"/>
                        <a:ea typeface="SimSun"/>
                        <a:cs typeface="Mangal"/>
                      </a:endParaRPr>
                    </a:p>
                  </a:txBody>
                  <a:tcPr marL="22862" marR="22862" marT="22862" marB="22862">
                    <a:solidFill>
                      <a:schemeClr val="bg1"/>
                    </a:solidFill>
                  </a:tcPr>
                </a:tc>
                <a:tc>
                  <a:txBody>
                    <a:bodyPr/>
                    <a:lstStyle/>
                    <a:p>
                      <a:pPr>
                        <a:lnSpc>
                          <a:spcPct val="115000"/>
                        </a:lnSpc>
                        <a:spcAft>
                          <a:spcPts val="1000"/>
                        </a:spcAft>
                        <a:tabLst>
                          <a:tab pos="450215" algn="l"/>
                        </a:tabLst>
                      </a:pPr>
                      <a:r>
                        <a:rPr lang="sv-SE" sz="1000">
                          <a:effectLst/>
                        </a:rPr>
                        <a:t>Bondböna</a:t>
                      </a:r>
                      <a:r>
                        <a:rPr lang="sv-SE" sz="800">
                          <a:effectLst/>
                        </a:rPr>
                        <a:t> </a:t>
                      </a:r>
                      <a:endParaRPr lang="sv-SE" sz="800">
                        <a:effectLst/>
                        <a:latin typeface="Times New Roman"/>
                        <a:ea typeface="SimSun"/>
                        <a:cs typeface="Mangal"/>
                      </a:endParaRPr>
                    </a:p>
                  </a:txBody>
                  <a:tcPr marL="22862" marR="22862" marT="22862" marB="22862">
                    <a:solidFill>
                      <a:schemeClr val="bg1"/>
                    </a:solidFill>
                  </a:tcPr>
                </a:tc>
                <a:tc>
                  <a:txBody>
                    <a:bodyPr/>
                    <a:lstStyle/>
                    <a:p>
                      <a:pPr>
                        <a:lnSpc>
                          <a:spcPct val="115000"/>
                        </a:lnSpc>
                        <a:spcAft>
                          <a:spcPts val="1000"/>
                        </a:spcAft>
                        <a:tabLst>
                          <a:tab pos="450215" algn="l"/>
                        </a:tabLst>
                      </a:pPr>
                      <a:r>
                        <a:rPr lang="sv-SE" sz="1000">
                          <a:effectLst/>
                        </a:rPr>
                        <a:t>Jacobs Cattlebean</a:t>
                      </a:r>
                      <a:r>
                        <a:rPr lang="sv-SE" sz="800">
                          <a:effectLst/>
                        </a:rPr>
                        <a:t> </a:t>
                      </a:r>
                      <a:endParaRPr lang="sv-SE" sz="800">
                        <a:effectLst/>
                        <a:latin typeface="Times New Roman"/>
                        <a:ea typeface="SimSun"/>
                        <a:cs typeface="Mangal"/>
                      </a:endParaRPr>
                    </a:p>
                  </a:txBody>
                  <a:tcPr marL="22862" marR="22862" marT="22862" marB="22862">
                    <a:solidFill>
                      <a:schemeClr val="bg1"/>
                    </a:solidFill>
                  </a:tcPr>
                </a:tc>
                <a:tc>
                  <a:txBody>
                    <a:bodyPr/>
                    <a:lstStyle/>
                    <a:p>
                      <a:pPr>
                        <a:lnSpc>
                          <a:spcPct val="115000"/>
                        </a:lnSpc>
                        <a:spcAft>
                          <a:spcPts val="1000"/>
                        </a:spcAft>
                        <a:tabLst>
                          <a:tab pos="450215" algn="l"/>
                        </a:tabLst>
                      </a:pPr>
                      <a:r>
                        <a:rPr lang="sv-SE" sz="1000" dirty="0">
                          <a:effectLst/>
                        </a:rPr>
                        <a:t>Märgärt</a:t>
                      </a:r>
                      <a:r>
                        <a:rPr lang="sv-SE" sz="800" dirty="0">
                          <a:effectLst/>
                        </a:rPr>
                        <a:t> </a:t>
                      </a:r>
                      <a:endParaRPr lang="sv-SE" sz="800" dirty="0">
                        <a:effectLst/>
                        <a:latin typeface="Times New Roman"/>
                        <a:ea typeface="SimSun"/>
                        <a:cs typeface="Mangal"/>
                      </a:endParaRPr>
                    </a:p>
                  </a:txBody>
                  <a:tcPr marL="22862" marR="22862" marT="22862" marB="22862">
                    <a:solidFill>
                      <a:schemeClr val="bg1"/>
                    </a:solidFill>
                  </a:tcPr>
                </a:tc>
                <a:extLst>
                  <a:ext uri="{0D108BD9-81ED-4DB2-BD59-A6C34878D82A}">
                    <a16:rowId xmlns:a16="http://schemas.microsoft.com/office/drawing/2014/main" val="10001"/>
                  </a:ext>
                </a:extLst>
              </a:tr>
            </a:tbl>
          </a:graphicData>
        </a:graphic>
      </p:graphicFrame>
      <p:pic>
        <p:nvPicPr>
          <p:cNvPr id="5" name="Picture" descr="Description: A description...">
            <a:extLst>
              <a:ext uri="{FF2B5EF4-FFF2-40B4-BE49-F238E27FC236}">
                <a16:creationId xmlns:a16="http://schemas.microsoft.com/office/drawing/2014/main" id="{BE71F22A-7B3D-4D9F-A45D-CE59AA2F4F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406" y="1610858"/>
            <a:ext cx="1756279" cy="25800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Description: A description...">
            <a:extLst>
              <a:ext uri="{FF2B5EF4-FFF2-40B4-BE49-F238E27FC236}">
                <a16:creationId xmlns:a16="http://schemas.microsoft.com/office/drawing/2014/main" id="{280C27CE-ECF6-4EC1-8E43-8E0C1C8D31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2124" y="1596067"/>
            <a:ext cx="1715691" cy="25800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Description: A description...">
            <a:extLst>
              <a:ext uri="{FF2B5EF4-FFF2-40B4-BE49-F238E27FC236}">
                <a16:creationId xmlns:a16="http://schemas.microsoft.com/office/drawing/2014/main" id="{397840A1-4249-4920-8758-8FA7F51D61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2276" y="1596067"/>
            <a:ext cx="1715691" cy="25800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Description: A description...">
            <a:extLst>
              <a:ext uri="{FF2B5EF4-FFF2-40B4-BE49-F238E27FC236}">
                <a16:creationId xmlns:a16="http://schemas.microsoft.com/office/drawing/2014/main" id="{4FD50C92-48E8-4452-9D97-4DD77E09ED7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16424" y="1568995"/>
            <a:ext cx="2546939" cy="25800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Description: A description...">
            <a:extLst>
              <a:ext uri="{FF2B5EF4-FFF2-40B4-BE49-F238E27FC236}">
                <a16:creationId xmlns:a16="http://schemas.microsoft.com/office/drawing/2014/main" id="{107FD9F3-AE05-4A5E-97F1-0EFC1590DE0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3098" y="4477441"/>
            <a:ext cx="1858855" cy="13982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Description: A description...">
            <a:extLst>
              <a:ext uri="{FF2B5EF4-FFF2-40B4-BE49-F238E27FC236}">
                <a16:creationId xmlns:a16="http://schemas.microsoft.com/office/drawing/2014/main" id="{2A94E373-0FC5-4A5A-AC95-590B6704F8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52380" y="4466296"/>
            <a:ext cx="1897928" cy="14236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escription: A description...">
            <a:extLst>
              <a:ext uri="{FF2B5EF4-FFF2-40B4-BE49-F238E27FC236}">
                <a16:creationId xmlns:a16="http://schemas.microsoft.com/office/drawing/2014/main" id="{ECE406F8-356E-4606-9A7D-F1D091C2FD9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55387" y="4504329"/>
            <a:ext cx="1950685" cy="13982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 descr="Description: A description...">
            <a:extLst>
              <a:ext uri="{FF2B5EF4-FFF2-40B4-BE49-F238E27FC236}">
                <a16:creationId xmlns:a16="http://schemas.microsoft.com/office/drawing/2014/main" id="{3D9E6320-E46F-4E2C-9474-17A98C05CEE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14550" y="4491651"/>
            <a:ext cx="1950685" cy="139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012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7F18-9AFB-483D-863F-584A0327D8CF}"/>
              </a:ext>
            </a:extLst>
          </p:cNvPr>
          <p:cNvSpPr txBox="1">
            <a:spLocks/>
          </p:cNvSpPr>
          <p:nvPr/>
        </p:nvSpPr>
        <p:spPr>
          <a:xfrm>
            <a:off x="482247" y="321305"/>
            <a:ext cx="8179506" cy="1619311"/>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450"/>
              </a:spcAft>
            </a:pPr>
            <a:r>
              <a:rPr lang="en-US" sz="4500" dirty="0" err="1"/>
              <a:t>Asterväxter</a:t>
            </a:r>
            <a:r>
              <a:rPr lang="en-US" sz="4500" dirty="0"/>
              <a:t>– Asteraceae</a:t>
            </a:r>
          </a:p>
          <a:p>
            <a:pPr algn="ctr">
              <a:spcAft>
                <a:spcPts val="450"/>
              </a:spcAft>
            </a:pPr>
            <a:r>
              <a:rPr lang="en-US" sz="3000" dirty="0"/>
              <a:t>(</a:t>
            </a:r>
            <a:r>
              <a:rPr lang="en-US" sz="3000" dirty="0" err="1"/>
              <a:t>korgblommiga</a:t>
            </a:r>
            <a:r>
              <a:rPr lang="en-US" sz="3000" dirty="0"/>
              <a:t>)</a:t>
            </a:r>
          </a:p>
        </p:txBody>
      </p:sp>
      <p:pic>
        <p:nvPicPr>
          <p:cNvPr id="4" name="Picture 5">
            <a:extLst>
              <a:ext uri="{FF2B5EF4-FFF2-40B4-BE49-F238E27FC236}">
                <a16:creationId xmlns:a16="http://schemas.microsoft.com/office/drawing/2014/main" id="{A9C4C5C3-2898-4B81-9D23-E55FBC1274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570" b="14543"/>
          <a:stretch/>
        </p:blipFill>
        <p:spPr>
          <a:xfrm>
            <a:off x="241221" y="2116424"/>
            <a:ext cx="2846070" cy="2975006"/>
          </a:xfrm>
          <a:prstGeom prst="rect">
            <a:avLst/>
          </a:prstGeom>
        </p:spPr>
      </p:pic>
      <p:pic>
        <p:nvPicPr>
          <p:cNvPr id="5" name="Picture 7">
            <a:extLst>
              <a:ext uri="{FF2B5EF4-FFF2-40B4-BE49-F238E27FC236}">
                <a16:creationId xmlns:a16="http://schemas.microsoft.com/office/drawing/2014/main" id="{5ECE2C05-AFE7-44FD-88C8-C40014BF3B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544" r="3" b="19312"/>
          <a:stretch/>
        </p:blipFill>
        <p:spPr>
          <a:xfrm>
            <a:off x="3087291" y="2143197"/>
            <a:ext cx="2846070" cy="2948234"/>
          </a:xfrm>
          <a:prstGeom prst="rect">
            <a:avLst/>
          </a:prstGeom>
        </p:spPr>
      </p:pic>
      <p:pic>
        <p:nvPicPr>
          <p:cNvPr id="3" name="Picture 3">
            <a:extLst>
              <a:ext uri="{FF2B5EF4-FFF2-40B4-BE49-F238E27FC236}">
                <a16:creationId xmlns:a16="http://schemas.microsoft.com/office/drawing/2014/main" id="{39BC75CB-C3FC-426F-A886-73639BC1C7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050" b="12063"/>
          <a:stretch/>
        </p:blipFill>
        <p:spPr>
          <a:xfrm>
            <a:off x="5933361" y="2143197"/>
            <a:ext cx="2846070" cy="2948234"/>
          </a:xfrm>
          <a:prstGeom prst="rect">
            <a:avLst/>
          </a:prstGeom>
        </p:spPr>
      </p:pic>
    </p:spTree>
    <p:extLst>
      <p:ext uri="{BB962C8B-B14F-4D97-AF65-F5344CB8AC3E}">
        <p14:creationId xmlns:p14="http://schemas.microsoft.com/office/powerpoint/2010/main" val="2472529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Potatisfamiljen – Solanaceae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6915" y="1406383"/>
            <a:ext cx="2872340" cy="4320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3" y="1406383"/>
            <a:ext cx="3240000" cy="43200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3762" y="1406384"/>
            <a:ext cx="3167326" cy="4320000"/>
          </a:xfrm>
          <a:prstGeom prst="rect">
            <a:avLst/>
          </a:prstGeom>
        </p:spPr>
      </p:pic>
    </p:spTree>
    <p:extLst>
      <p:ext uri="{BB962C8B-B14F-4D97-AF65-F5344CB8AC3E}">
        <p14:creationId xmlns:p14="http://schemas.microsoft.com/office/powerpoint/2010/main" val="33604952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9755"/>
          </a:xfrm>
        </p:spPr>
        <p:txBody>
          <a:bodyPr/>
          <a:lstStyle/>
          <a:p>
            <a:r>
              <a:rPr lang="sv-SE" dirty="0"/>
              <a:t>Gurkfamiljen – Cucurbitaceae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307" t="3803" b="5758"/>
          <a:stretch/>
        </p:blipFill>
        <p:spPr>
          <a:xfrm>
            <a:off x="3449782" y="1066379"/>
            <a:ext cx="3636185" cy="2604655"/>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5923" b="2526"/>
          <a:stretch/>
        </p:blipFill>
        <p:spPr>
          <a:xfrm>
            <a:off x="323526" y="2499958"/>
            <a:ext cx="2702233" cy="421089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3830849"/>
            <a:ext cx="4331520" cy="2880000"/>
          </a:xfrm>
          <a:prstGeom prst="rect">
            <a:avLst/>
          </a:prstGeom>
        </p:spPr>
      </p:pic>
    </p:spTree>
    <p:extLst>
      <p:ext uri="{BB962C8B-B14F-4D97-AF65-F5344CB8AC3E}">
        <p14:creationId xmlns:p14="http://schemas.microsoft.com/office/powerpoint/2010/main" val="39001282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9DD2-745E-4D03-B027-78980E662095}"/>
              </a:ext>
            </a:extLst>
          </p:cNvPr>
          <p:cNvSpPr txBox="1">
            <a:spLocks/>
          </p:cNvSpPr>
          <p:nvPr/>
        </p:nvSpPr>
        <p:spPr>
          <a:xfrm>
            <a:off x="342900" y="1063229"/>
            <a:ext cx="6172200" cy="857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a:t>Gräsväxter – Poaceae</a:t>
            </a:r>
            <a:endParaRPr lang="sv-SE" sz="3300" dirty="0"/>
          </a:p>
        </p:txBody>
      </p:sp>
      <p:pic>
        <p:nvPicPr>
          <p:cNvPr id="3" name="Picture 2">
            <a:extLst>
              <a:ext uri="{FF2B5EF4-FFF2-40B4-BE49-F238E27FC236}">
                <a16:creationId xmlns:a16="http://schemas.microsoft.com/office/drawing/2014/main" id="{F1B2E3C2-3B4A-4C04-8952-3B80FC1E40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2012826"/>
            <a:ext cx="2154255" cy="3240000"/>
          </a:xfrm>
          <a:prstGeom prst="rect">
            <a:avLst/>
          </a:prstGeom>
        </p:spPr>
      </p:pic>
      <p:pic>
        <p:nvPicPr>
          <p:cNvPr id="4" name="Picture 3">
            <a:extLst>
              <a:ext uri="{FF2B5EF4-FFF2-40B4-BE49-F238E27FC236}">
                <a16:creationId xmlns:a16="http://schemas.microsoft.com/office/drawing/2014/main" id="{FD84150E-9570-44FF-8568-522F2843FF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2025374"/>
            <a:ext cx="2154255" cy="3240000"/>
          </a:xfrm>
          <a:prstGeom prst="rect">
            <a:avLst/>
          </a:prstGeom>
        </p:spPr>
      </p:pic>
      <p:pic>
        <p:nvPicPr>
          <p:cNvPr id="5" name="Picture 7">
            <a:extLst>
              <a:ext uri="{FF2B5EF4-FFF2-40B4-BE49-F238E27FC236}">
                <a16:creationId xmlns:a16="http://schemas.microsoft.com/office/drawing/2014/main" id="{79B22D64-469B-4880-9DFB-E40001B6E7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8104" y="2015057"/>
            <a:ext cx="2430000" cy="3240000"/>
          </a:xfrm>
          <a:prstGeom prst="rect">
            <a:avLst/>
          </a:prstGeom>
        </p:spPr>
      </p:pic>
    </p:spTree>
    <p:extLst>
      <p:ext uri="{BB962C8B-B14F-4D97-AF65-F5344CB8AC3E}">
        <p14:creationId xmlns:p14="http://schemas.microsoft.com/office/powerpoint/2010/main" val="2983640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FE11-28D3-4370-BEE7-B8AAD1D96DB4}"/>
              </a:ext>
            </a:extLst>
          </p:cNvPr>
          <p:cNvSpPr txBox="1">
            <a:spLocks/>
          </p:cNvSpPr>
          <p:nvPr/>
        </p:nvSpPr>
        <p:spPr>
          <a:xfrm>
            <a:off x="342900" y="1063229"/>
            <a:ext cx="6172200" cy="125507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dirty="0"/>
              <a:t>Selleriväxter – </a:t>
            </a:r>
            <a:r>
              <a:rPr lang="sv-SE" sz="3300" dirty="0" err="1"/>
              <a:t>Apiaceae</a:t>
            </a:r>
            <a:endParaRPr lang="sv-SE" sz="3300" dirty="0"/>
          </a:p>
          <a:p>
            <a:r>
              <a:rPr lang="sv-SE" sz="2400" dirty="0"/>
              <a:t>(flockblommiga)</a:t>
            </a:r>
          </a:p>
          <a:p>
            <a:endParaRPr lang="sv-SE" sz="2400" dirty="0"/>
          </a:p>
        </p:txBody>
      </p:sp>
      <p:pic>
        <p:nvPicPr>
          <p:cNvPr id="3" name="Picture 3">
            <a:extLst>
              <a:ext uri="{FF2B5EF4-FFF2-40B4-BE49-F238E27FC236}">
                <a16:creationId xmlns:a16="http://schemas.microsoft.com/office/drawing/2014/main" id="{F67E8DA7-0619-4524-9995-32B6E24E27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3163" y="3025138"/>
            <a:ext cx="2789309" cy="2700000"/>
          </a:xfrm>
          <a:prstGeom prst="rect">
            <a:avLst/>
          </a:prstGeom>
        </p:spPr>
      </p:pic>
      <p:pic>
        <p:nvPicPr>
          <p:cNvPr id="4" name="Picture 4">
            <a:extLst>
              <a:ext uri="{FF2B5EF4-FFF2-40B4-BE49-F238E27FC236}">
                <a16:creationId xmlns:a16="http://schemas.microsoft.com/office/drawing/2014/main" id="{D4FA562E-ACBF-4A73-832B-40F2FB7C0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9985" y="3025138"/>
            <a:ext cx="2025000" cy="2700000"/>
          </a:xfrm>
          <a:prstGeom prst="rect">
            <a:avLst/>
          </a:prstGeom>
        </p:spPr>
      </p:pic>
      <p:pic>
        <p:nvPicPr>
          <p:cNvPr id="5" name="Picture 6">
            <a:extLst>
              <a:ext uri="{FF2B5EF4-FFF2-40B4-BE49-F238E27FC236}">
                <a16:creationId xmlns:a16="http://schemas.microsoft.com/office/drawing/2014/main" id="{B9D1A52E-B2FA-4755-837F-E27DC39506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84" y="3025138"/>
            <a:ext cx="1795212" cy="2700000"/>
          </a:xfrm>
          <a:prstGeom prst="rect">
            <a:avLst/>
          </a:prstGeom>
        </p:spPr>
      </p:pic>
      <p:pic>
        <p:nvPicPr>
          <p:cNvPr id="6" name="Picture 9">
            <a:extLst>
              <a:ext uri="{FF2B5EF4-FFF2-40B4-BE49-F238E27FC236}">
                <a16:creationId xmlns:a16="http://schemas.microsoft.com/office/drawing/2014/main" id="{BF5A4945-957C-40E1-81DA-6BF4951D5F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172" y="1700705"/>
            <a:ext cx="1890093" cy="1350000"/>
          </a:xfrm>
          <a:prstGeom prst="rect">
            <a:avLst/>
          </a:prstGeom>
        </p:spPr>
      </p:pic>
    </p:spTree>
    <p:extLst>
      <p:ext uri="{BB962C8B-B14F-4D97-AF65-F5344CB8AC3E}">
        <p14:creationId xmlns:p14="http://schemas.microsoft.com/office/powerpoint/2010/main" val="2662061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CC2D0-AD27-400F-99C0-5C4BA719DBBE}"/>
              </a:ext>
            </a:extLst>
          </p:cNvPr>
          <p:cNvSpPr txBox="1">
            <a:spLocks/>
          </p:cNvSpPr>
          <p:nvPr/>
        </p:nvSpPr>
        <p:spPr>
          <a:xfrm>
            <a:off x="342900" y="1063229"/>
            <a:ext cx="6172200" cy="857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dirty="0"/>
              <a:t>Löksläktet - </a:t>
            </a:r>
            <a:r>
              <a:rPr lang="sv-SE" sz="3300" dirty="0" err="1"/>
              <a:t>Allium</a:t>
            </a:r>
            <a:endParaRPr lang="sv-SE" sz="3300" dirty="0"/>
          </a:p>
        </p:txBody>
      </p:sp>
      <p:pic>
        <p:nvPicPr>
          <p:cNvPr id="3" name="Picture 5">
            <a:extLst>
              <a:ext uri="{FF2B5EF4-FFF2-40B4-BE49-F238E27FC236}">
                <a16:creationId xmlns:a16="http://schemas.microsoft.com/office/drawing/2014/main" id="{AF99A8C9-3933-4F2B-8A69-CEF4206EC3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657" t="13044" r="19660" b="21211"/>
          <a:stretch/>
        </p:blipFill>
        <p:spPr>
          <a:xfrm>
            <a:off x="2348881" y="1916832"/>
            <a:ext cx="2160000" cy="2130136"/>
          </a:xfrm>
          <a:prstGeom prst="rect">
            <a:avLst/>
          </a:prstGeom>
        </p:spPr>
      </p:pic>
      <p:pic>
        <p:nvPicPr>
          <p:cNvPr id="4" name="Picture 10">
            <a:extLst>
              <a:ext uri="{FF2B5EF4-FFF2-40B4-BE49-F238E27FC236}">
                <a16:creationId xmlns:a16="http://schemas.microsoft.com/office/drawing/2014/main" id="{957160A7-2D9B-498B-AD96-82F6167D0E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34" t="3024" r="7957"/>
          <a:stretch/>
        </p:blipFill>
        <p:spPr>
          <a:xfrm>
            <a:off x="2348880" y="4179615"/>
            <a:ext cx="2160000" cy="1727779"/>
          </a:xfrm>
          <a:prstGeom prst="rect">
            <a:avLst/>
          </a:prstGeom>
        </p:spPr>
      </p:pic>
      <p:pic>
        <p:nvPicPr>
          <p:cNvPr id="5" name="Picture 14">
            <a:extLst>
              <a:ext uri="{FF2B5EF4-FFF2-40B4-BE49-F238E27FC236}">
                <a16:creationId xmlns:a16="http://schemas.microsoft.com/office/drawing/2014/main" id="{15CDB071-D185-4B5D-BA26-E535798341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7132" y="2667394"/>
            <a:ext cx="2154255" cy="3240000"/>
          </a:xfrm>
          <a:prstGeom prst="rect">
            <a:avLst/>
          </a:prstGeom>
        </p:spPr>
      </p:pic>
      <p:pic>
        <p:nvPicPr>
          <p:cNvPr id="6" name="Picture 15">
            <a:extLst>
              <a:ext uri="{FF2B5EF4-FFF2-40B4-BE49-F238E27FC236}">
                <a16:creationId xmlns:a16="http://schemas.microsoft.com/office/drawing/2014/main" id="{4CE9A4A1-BA5D-400F-9424-CFDA9353B9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628" y="2674178"/>
            <a:ext cx="2154255" cy="3240000"/>
          </a:xfrm>
          <a:prstGeom prst="rect">
            <a:avLst/>
          </a:prstGeom>
        </p:spPr>
      </p:pic>
    </p:spTree>
    <p:extLst>
      <p:ext uri="{BB962C8B-B14F-4D97-AF65-F5344CB8AC3E}">
        <p14:creationId xmlns:p14="http://schemas.microsoft.com/office/powerpoint/2010/main" val="793021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0BB311E-7465-47F7-9659-982BF9361F41}"/>
              </a:ext>
            </a:extLst>
          </p:cNvPr>
          <p:cNvSpPr/>
          <p:nvPr/>
        </p:nvSpPr>
        <p:spPr>
          <a:xfrm>
            <a:off x="172800" y="857251"/>
            <a:ext cx="6660917" cy="4726935"/>
          </a:xfrm>
          <a:prstGeom prst="rect">
            <a:avLst/>
          </a:prstGeom>
        </p:spPr>
        <p:txBody>
          <a:bodyPr wrap="square">
            <a:spAutoFit/>
          </a:bodyPr>
          <a:lstStyle/>
          <a:p>
            <a:pPr algn="ctr"/>
            <a:r>
              <a:rPr lang="sv-SE" sz="2700" b="1" dirty="0">
                <a:solidFill>
                  <a:srgbClr val="00B050"/>
                </a:solidFill>
              </a:rPr>
              <a:t>Familj</a:t>
            </a:r>
          </a:p>
          <a:p>
            <a:pPr algn="ctr"/>
            <a:r>
              <a:rPr lang="sv-SE" sz="2100" b="1" dirty="0"/>
              <a:t> </a:t>
            </a:r>
            <a:r>
              <a:rPr lang="sv-SE" sz="2100" b="1" dirty="0" err="1"/>
              <a:t>Kålväxter</a:t>
            </a:r>
            <a:r>
              <a:rPr lang="sv-SE" sz="2100" b="1" dirty="0"/>
              <a:t> </a:t>
            </a:r>
            <a:r>
              <a:rPr lang="sv-SE" sz="2100" dirty="0"/>
              <a:t>–</a:t>
            </a:r>
            <a:r>
              <a:rPr lang="sv-SE" sz="2100" b="1" dirty="0"/>
              <a:t> </a:t>
            </a:r>
            <a:r>
              <a:rPr lang="sv-SE" sz="2100" i="1" dirty="0" err="1"/>
              <a:t>Brassicaceae</a:t>
            </a:r>
            <a:endParaRPr lang="sv-SE" sz="2100" i="1" dirty="0"/>
          </a:p>
          <a:p>
            <a:pPr algn="ctr"/>
            <a:r>
              <a:rPr lang="sv-SE" i="1" dirty="0"/>
              <a:t>(korsblommiga)</a:t>
            </a:r>
            <a:endParaRPr lang="sv-SE" dirty="0"/>
          </a:p>
          <a:p>
            <a:pPr algn="ctr"/>
            <a:endParaRPr lang="sv-SE" sz="2400" dirty="0"/>
          </a:p>
          <a:p>
            <a:pPr algn="ctr"/>
            <a:r>
              <a:rPr lang="sv-SE" sz="2400" b="1" dirty="0">
                <a:solidFill>
                  <a:srgbClr val="0070C0"/>
                </a:solidFill>
              </a:rPr>
              <a:t>Släkte          Släkte          Släkte</a:t>
            </a:r>
          </a:p>
          <a:p>
            <a:pPr algn="ctr"/>
            <a:r>
              <a:rPr lang="sv-SE" sz="2100" dirty="0"/>
              <a:t>Brassica – Kål </a:t>
            </a:r>
          </a:p>
          <a:p>
            <a:pPr algn="ctr"/>
            <a:endParaRPr lang="sv-SE" sz="2100" dirty="0"/>
          </a:p>
          <a:p>
            <a:pPr algn="ctr"/>
            <a:r>
              <a:rPr lang="sv-SE" sz="2100" b="1" dirty="0">
                <a:solidFill>
                  <a:srgbClr val="FF0000"/>
                </a:solidFill>
              </a:rPr>
              <a:t>Art               Art               Art</a:t>
            </a:r>
          </a:p>
          <a:p>
            <a:pPr algn="ctr">
              <a:spcAft>
                <a:spcPts val="450"/>
              </a:spcAft>
            </a:pPr>
            <a:r>
              <a:rPr lang="sv-SE" dirty="0"/>
              <a:t>Brassica napus                  </a:t>
            </a:r>
            <a:r>
              <a:rPr lang="sv-SE" sz="2100" b="1" dirty="0"/>
              <a:t>Brassica</a:t>
            </a:r>
            <a:r>
              <a:rPr lang="sv-SE" sz="2100" dirty="0"/>
              <a:t> </a:t>
            </a:r>
            <a:r>
              <a:rPr lang="sv-SE" sz="2100" b="1" dirty="0"/>
              <a:t>oleracea                 </a:t>
            </a:r>
            <a:r>
              <a:rPr lang="sv-SE" dirty="0"/>
              <a:t>Brassica rapa</a:t>
            </a:r>
          </a:p>
          <a:p>
            <a:pPr algn="ctr"/>
            <a:endParaRPr lang="sv-SE" sz="600" b="1" dirty="0"/>
          </a:p>
          <a:p>
            <a:pPr algn="ctr"/>
            <a:r>
              <a:rPr lang="sv-SE" b="1" dirty="0"/>
              <a:t>Några olika varianter av arten:</a:t>
            </a:r>
            <a:endParaRPr lang="sv-SE" dirty="0"/>
          </a:p>
          <a:p>
            <a:pPr algn="ctr"/>
            <a:r>
              <a:rPr lang="sv-SE" b="1" dirty="0"/>
              <a:t>kålrabbi </a:t>
            </a:r>
            <a:r>
              <a:rPr lang="sv-SE" dirty="0"/>
              <a:t>(var. </a:t>
            </a:r>
            <a:r>
              <a:rPr lang="sv-SE" i="1" dirty="0"/>
              <a:t>gongylodes</a:t>
            </a:r>
            <a:r>
              <a:rPr lang="sv-SE" dirty="0"/>
              <a:t>)</a:t>
            </a:r>
            <a:r>
              <a:rPr lang="sv-SE" b="1" dirty="0"/>
              <a:t>, rödkål </a:t>
            </a:r>
            <a:r>
              <a:rPr lang="sv-SE" dirty="0"/>
              <a:t>(var. </a:t>
            </a:r>
            <a:r>
              <a:rPr lang="sv-SE" i="1" dirty="0"/>
              <a:t>rubra</a:t>
            </a:r>
            <a:r>
              <a:rPr lang="sv-SE" dirty="0"/>
              <a:t>)</a:t>
            </a:r>
            <a:r>
              <a:rPr lang="sv-SE" b="1" dirty="0"/>
              <a:t> </a:t>
            </a:r>
          </a:p>
          <a:p>
            <a:pPr algn="ctr"/>
            <a:endParaRPr lang="sv-SE" sz="1050" dirty="0"/>
          </a:p>
          <a:p>
            <a:pPr algn="ctr"/>
            <a:endParaRPr lang="sv-SE" sz="1050" dirty="0">
              <a:solidFill>
                <a:schemeClr val="bg2">
                  <a:lumMod val="50000"/>
                </a:schemeClr>
              </a:solidFill>
            </a:endParaRPr>
          </a:p>
          <a:p>
            <a:pPr algn="ctr"/>
            <a:r>
              <a:rPr lang="sv-SE" b="1" dirty="0">
                <a:solidFill>
                  <a:schemeClr val="bg2">
                    <a:lumMod val="50000"/>
                  </a:schemeClr>
                </a:solidFill>
              </a:rPr>
              <a:t>Sort         Sort         Sort         Sort         Sort     </a:t>
            </a:r>
          </a:p>
          <a:p>
            <a:pPr algn="ctr"/>
            <a:r>
              <a:rPr lang="sv-SE" b="1" dirty="0"/>
              <a:t>Azur Star                  Vysocke</a:t>
            </a:r>
            <a:endParaRPr lang="sv-SE" dirty="0"/>
          </a:p>
        </p:txBody>
      </p:sp>
      <p:cxnSp>
        <p:nvCxnSpPr>
          <p:cNvPr id="3" name="Straight Arrow Connector 4">
            <a:extLst>
              <a:ext uri="{FF2B5EF4-FFF2-40B4-BE49-F238E27FC236}">
                <a16:creationId xmlns:a16="http://schemas.microsoft.com/office/drawing/2014/main" id="{E0E06D13-11FF-40A4-83A8-FCB880DF53F8}"/>
              </a:ext>
            </a:extLst>
          </p:cNvPr>
          <p:cNvCxnSpPr/>
          <p:nvPr/>
        </p:nvCxnSpPr>
        <p:spPr>
          <a:xfrm flipH="1">
            <a:off x="2159859" y="1914440"/>
            <a:ext cx="1107123"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7">
            <a:extLst>
              <a:ext uri="{FF2B5EF4-FFF2-40B4-BE49-F238E27FC236}">
                <a16:creationId xmlns:a16="http://schemas.microsoft.com/office/drawing/2014/main" id="{1F37A941-875D-4838-A12E-6723D3EAED30}"/>
              </a:ext>
            </a:extLst>
          </p:cNvPr>
          <p:cNvCxnSpPr/>
          <p:nvPr/>
        </p:nvCxnSpPr>
        <p:spPr>
          <a:xfrm>
            <a:off x="3429000" y="1914440"/>
            <a:ext cx="0"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9">
            <a:extLst>
              <a:ext uri="{FF2B5EF4-FFF2-40B4-BE49-F238E27FC236}">
                <a16:creationId xmlns:a16="http://schemas.microsoft.com/office/drawing/2014/main" id="{DD94D6BE-9352-4ADE-B766-10F24480EEFB}"/>
              </a:ext>
            </a:extLst>
          </p:cNvPr>
          <p:cNvCxnSpPr/>
          <p:nvPr/>
        </p:nvCxnSpPr>
        <p:spPr>
          <a:xfrm>
            <a:off x="3510009" y="1914441"/>
            <a:ext cx="1215135" cy="3215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12">
            <a:extLst>
              <a:ext uri="{FF2B5EF4-FFF2-40B4-BE49-F238E27FC236}">
                <a16:creationId xmlns:a16="http://schemas.microsoft.com/office/drawing/2014/main" id="{AAD30AE7-2532-42EE-9BB2-BD7D1D059381}"/>
              </a:ext>
            </a:extLst>
          </p:cNvPr>
          <p:cNvCxnSpPr/>
          <p:nvPr/>
        </p:nvCxnSpPr>
        <p:spPr>
          <a:xfrm flipH="1">
            <a:off x="2402886" y="2940554"/>
            <a:ext cx="1026114" cy="4052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14">
            <a:extLst>
              <a:ext uri="{FF2B5EF4-FFF2-40B4-BE49-F238E27FC236}">
                <a16:creationId xmlns:a16="http://schemas.microsoft.com/office/drawing/2014/main" id="{59C6706F-209D-47FE-8603-C276B01243E4}"/>
              </a:ext>
            </a:extLst>
          </p:cNvPr>
          <p:cNvCxnSpPr/>
          <p:nvPr/>
        </p:nvCxnSpPr>
        <p:spPr>
          <a:xfrm flipH="1">
            <a:off x="3496507" y="2940554"/>
            <a:ext cx="13502"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6">
            <a:extLst>
              <a:ext uri="{FF2B5EF4-FFF2-40B4-BE49-F238E27FC236}">
                <a16:creationId xmlns:a16="http://schemas.microsoft.com/office/drawing/2014/main" id="{ACEB452C-694C-4BB4-992E-1F6040D51E25}"/>
              </a:ext>
            </a:extLst>
          </p:cNvPr>
          <p:cNvCxnSpPr/>
          <p:nvPr/>
        </p:nvCxnSpPr>
        <p:spPr>
          <a:xfrm>
            <a:off x="3591018" y="2940555"/>
            <a:ext cx="918102" cy="3475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Oval 35">
            <a:extLst>
              <a:ext uri="{FF2B5EF4-FFF2-40B4-BE49-F238E27FC236}">
                <a16:creationId xmlns:a16="http://schemas.microsoft.com/office/drawing/2014/main" id="{3D669EEE-7879-4109-969B-A8C4D0103F4C}"/>
              </a:ext>
            </a:extLst>
          </p:cNvPr>
          <p:cNvSpPr/>
          <p:nvPr/>
        </p:nvSpPr>
        <p:spPr>
          <a:xfrm>
            <a:off x="1268760" y="1145831"/>
            <a:ext cx="4482498" cy="9306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0" name="Oval 42">
            <a:extLst>
              <a:ext uri="{FF2B5EF4-FFF2-40B4-BE49-F238E27FC236}">
                <a16:creationId xmlns:a16="http://schemas.microsoft.com/office/drawing/2014/main" id="{5522E39D-0C3E-4B64-B93D-BC851334A7C9}"/>
              </a:ext>
            </a:extLst>
          </p:cNvPr>
          <p:cNvSpPr/>
          <p:nvPr/>
        </p:nvSpPr>
        <p:spPr>
          <a:xfrm>
            <a:off x="2402886" y="2224517"/>
            <a:ext cx="2106234" cy="81009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1" name="Oval 74">
            <a:extLst>
              <a:ext uri="{FF2B5EF4-FFF2-40B4-BE49-F238E27FC236}">
                <a16:creationId xmlns:a16="http://schemas.microsoft.com/office/drawing/2014/main" id="{B525CE98-DDA2-44A5-9C06-0408BFD6125E}"/>
              </a:ext>
            </a:extLst>
          </p:cNvPr>
          <p:cNvSpPr/>
          <p:nvPr/>
        </p:nvSpPr>
        <p:spPr>
          <a:xfrm>
            <a:off x="2402886" y="3288107"/>
            <a:ext cx="2106234" cy="7737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2" name="Oval 87">
            <a:extLst>
              <a:ext uri="{FF2B5EF4-FFF2-40B4-BE49-F238E27FC236}">
                <a16:creationId xmlns:a16="http://schemas.microsoft.com/office/drawing/2014/main" id="{BF53849D-1756-4735-B652-BAF824924278}"/>
              </a:ext>
            </a:extLst>
          </p:cNvPr>
          <p:cNvSpPr/>
          <p:nvPr/>
        </p:nvSpPr>
        <p:spPr>
          <a:xfrm>
            <a:off x="1967403" y="4840011"/>
            <a:ext cx="1188132" cy="639147"/>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3" name="Oval 88">
            <a:extLst>
              <a:ext uri="{FF2B5EF4-FFF2-40B4-BE49-F238E27FC236}">
                <a16:creationId xmlns:a16="http://schemas.microsoft.com/office/drawing/2014/main" id="{0A4E8C81-6E71-4073-AB6E-C38FACFA3B46}"/>
              </a:ext>
            </a:extLst>
          </p:cNvPr>
          <p:cNvSpPr/>
          <p:nvPr/>
        </p:nvSpPr>
        <p:spPr>
          <a:xfrm>
            <a:off x="3669241" y="4830328"/>
            <a:ext cx="1242138" cy="639147"/>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cxnSp>
        <p:nvCxnSpPr>
          <p:cNvPr id="14" name="Straight Arrow Connector 90">
            <a:extLst>
              <a:ext uri="{FF2B5EF4-FFF2-40B4-BE49-F238E27FC236}">
                <a16:creationId xmlns:a16="http://schemas.microsoft.com/office/drawing/2014/main" id="{66C55FD2-D3E8-43E2-AC3B-FA117789EBA5}"/>
              </a:ext>
            </a:extLst>
          </p:cNvPr>
          <p:cNvCxnSpPr/>
          <p:nvPr/>
        </p:nvCxnSpPr>
        <p:spPr>
          <a:xfrm>
            <a:off x="2024844" y="4506728"/>
            <a:ext cx="378042" cy="32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92">
            <a:extLst>
              <a:ext uri="{FF2B5EF4-FFF2-40B4-BE49-F238E27FC236}">
                <a16:creationId xmlns:a16="http://schemas.microsoft.com/office/drawing/2014/main" id="{CD045C17-4DD0-4B8B-A5D3-20096F19803D}"/>
              </a:ext>
            </a:extLst>
          </p:cNvPr>
          <p:cNvCxnSpPr/>
          <p:nvPr/>
        </p:nvCxnSpPr>
        <p:spPr>
          <a:xfrm>
            <a:off x="4290310" y="4506728"/>
            <a:ext cx="0" cy="32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94">
            <a:extLst>
              <a:ext uri="{FF2B5EF4-FFF2-40B4-BE49-F238E27FC236}">
                <a16:creationId xmlns:a16="http://schemas.microsoft.com/office/drawing/2014/main" id="{4509350D-1501-4E2A-A01A-D0D1F40770B7}"/>
              </a:ext>
            </a:extLst>
          </p:cNvPr>
          <p:cNvCxnSpPr/>
          <p:nvPr/>
        </p:nvCxnSpPr>
        <p:spPr>
          <a:xfrm flipH="1">
            <a:off x="1754814" y="4506728"/>
            <a:ext cx="162018"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96">
            <a:extLst>
              <a:ext uri="{FF2B5EF4-FFF2-40B4-BE49-F238E27FC236}">
                <a16:creationId xmlns:a16="http://schemas.microsoft.com/office/drawing/2014/main" id="{0DE2974A-F1EA-4783-B332-146FD71E9B50}"/>
              </a:ext>
            </a:extLst>
          </p:cNvPr>
          <p:cNvCxnSpPr/>
          <p:nvPr/>
        </p:nvCxnSpPr>
        <p:spPr>
          <a:xfrm flipH="1">
            <a:off x="3669241" y="4506728"/>
            <a:ext cx="515843"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98">
            <a:extLst>
              <a:ext uri="{FF2B5EF4-FFF2-40B4-BE49-F238E27FC236}">
                <a16:creationId xmlns:a16="http://schemas.microsoft.com/office/drawing/2014/main" id="{8BB95A8F-AF4E-43ED-85BE-6CAD4DBF55E8}"/>
              </a:ext>
            </a:extLst>
          </p:cNvPr>
          <p:cNvCxnSpPr/>
          <p:nvPr/>
        </p:nvCxnSpPr>
        <p:spPr>
          <a:xfrm>
            <a:off x="4347102" y="4506728"/>
            <a:ext cx="564277"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10">
            <a:extLst>
              <a:ext uri="{FF2B5EF4-FFF2-40B4-BE49-F238E27FC236}">
                <a16:creationId xmlns:a16="http://schemas.microsoft.com/office/drawing/2014/main" id="{DF338C2E-CC4D-4A53-BFEB-2C6BE1DF4C99}"/>
              </a:ext>
            </a:extLst>
          </p:cNvPr>
          <p:cNvCxnSpPr/>
          <p:nvPr/>
        </p:nvCxnSpPr>
        <p:spPr>
          <a:xfrm flipH="1">
            <a:off x="1484784" y="3511925"/>
            <a:ext cx="432048" cy="147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12">
            <a:extLst>
              <a:ext uri="{FF2B5EF4-FFF2-40B4-BE49-F238E27FC236}">
                <a16:creationId xmlns:a16="http://schemas.microsoft.com/office/drawing/2014/main" id="{20A0F349-F79C-427C-AC42-E4039EFAAEEA}"/>
              </a:ext>
            </a:extLst>
          </p:cNvPr>
          <p:cNvCxnSpPr/>
          <p:nvPr/>
        </p:nvCxnSpPr>
        <p:spPr>
          <a:xfrm>
            <a:off x="4995174" y="3469267"/>
            <a:ext cx="594066" cy="1905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2850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F77B-606F-4167-AE94-0CFDEFB45315}"/>
              </a:ext>
            </a:extLst>
          </p:cNvPr>
          <p:cNvSpPr txBox="1">
            <a:spLocks/>
          </p:cNvSpPr>
          <p:nvPr/>
        </p:nvSpPr>
        <p:spPr>
          <a:xfrm>
            <a:off x="511865" y="1045663"/>
            <a:ext cx="6172200" cy="1148087"/>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dirty="0" err="1"/>
              <a:t>Kålväxter</a:t>
            </a:r>
            <a:r>
              <a:rPr lang="sv-SE" sz="3300" dirty="0"/>
              <a:t> – </a:t>
            </a:r>
            <a:r>
              <a:rPr lang="sv-SE" sz="3300" dirty="0" err="1"/>
              <a:t>Brassicaceae</a:t>
            </a:r>
            <a:endParaRPr lang="sv-SE" sz="3300" dirty="0"/>
          </a:p>
          <a:p>
            <a:r>
              <a:rPr lang="sv-SE" sz="2025" dirty="0"/>
              <a:t>(korsblommiga)</a:t>
            </a:r>
          </a:p>
          <a:p>
            <a:br>
              <a:rPr lang="sv-SE" sz="3300" dirty="0"/>
            </a:br>
            <a:r>
              <a:rPr lang="sv-SE" sz="2325" dirty="0" err="1"/>
              <a:t>Brassica</a:t>
            </a:r>
            <a:r>
              <a:rPr lang="sv-SE" sz="2325" dirty="0"/>
              <a:t> </a:t>
            </a:r>
            <a:r>
              <a:rPr lang="sv-SE" sz="2325" dirty="0" err="1"/>
              <a:t>oleracea</a:t>
            </a:r>
            <a:r>
              <a:rPr lang="sv-SE" sz="2325" dirty="0"/>
              <a:t> var.</a:t>
            </a:r>
          </a:p>
        </p:txBody>
      </p:sp>
      <p:pic>
        <p:nvPicPr>
          <p:cNvPr id="3" name="Picture 4">
            <a:extLst>
              <a:ext uri="{FF2B5EF4-FFF2-40B4-BE49-F238E27FC236}">
                <a16:creationId xmlns:a16="http://schemas.microsoft.com/office/drawing/2014/main" id="{BC2FF55C-08EF-45F0-AC8D-F53EDB423C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2827" y="3840750"/>
            <a:ext cx="3248640" cy="2160000"/>
          </a:xfrm>
          <a:prstGeom prst="rect">
            <a:avLst/>
          </a:prstGeom>
        </p:spPr>
      </p:pic>
      <p:pic>
        <p:nvPicPr>
          <p:cNvPr id="4" name="Picture 5">
            <a:extLst>
              <a:ext uri="{FF2B5EF4-FFF2-40B4-BE49-F238E27FC236}">
                <a16:creationId xmlns:a16="http://schemas.microsoft.com/office/drawing/2014/main" id="{CF64FE4C-A31F-40B8-A37F-A528AD9AD0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8604" y="3300750"/>
            <a:ext cx="1795213" cy="2700000"/>
          </a:xfrm>
          <a:prstGeom prst="rect">
            <a:avLst/>
          </a:prstGeom>
        </p:spPr>
      </p:pic>
      <p:pic>
        <p:nvPicPr>
          <p:cNvPr id="5" name="Picture 11">
            <a:extLst>
              <a:ext uri="{FF2B5EF4-FFF2-40B4-BE49-F238E27FC236}">
                <a16:creationId xmlns:a16="http://schemas.microsoft.com/office/drawing/2014/main" id="{FFEA8803-4D68-4422-9B21-FEBB4A6652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15" y="3300750"/>
            <a:ext cx="1795213" cy="2700000"/>
          </a:xfrm>
          <a:prstGeom prst="rect">
            <a:avLst/>
          </a:prstGeom>
        </p:spPr>
      </p:pic>
      <p:pic>
        <p:nvPicPr>
          <p:cNvPr id="6" name="Picture 12">
            <a:extLst>
              <a:ext uri="{FF2B5EF4-FFF2-40B4-BE49-F238E27FC236}">
                <a16:creationId xmlns:a16="http://schemas.microsoft.com/office/drawing/2014/main" id="{3F523FCA-8EF8-40A2-8CBD-8598D49EAE1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752" t="11638" b="27144"/>
          <a:stretch/>
        </p:blipFill>
        <p:spPr>
          <a:xfrm>
            <a:off x="2735397" y="2162239"/>
            <a:ext cx="1350000" cy="1408511"/>
          </a:xfrm>
          <a:prstGeom prst="rect">
            <a:avLst/>
          </a:prstGeom>
        </p:spPr>
      </p:pic>
    </p:spTree>
    <p:extLst>
      <p:ext uri="{BB962C8B-B14F-4D97-AF65-F5344CB8AC3E}">
        <p14:creationId xmlns:p14="http://schemas.microsoft.com/office/powerpoint/2010/main" val="567342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758F1916-7C3E-4355-B729-01CD0F8C42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786" t="9700" r="13602" b="2556"/>
          <a:stretch/>
        </p:blipFill>
        <p:spPr>
          <a:xfrm>
            <a:off x="1115616" y="2708920"/>
            <a:ext cx="3672704" cy="3375000"/>
          </a:xfrm>
          <a:prstGeom prst="rect">
            <a:avLst/>
          </a:prstGeom>
        </p:spPr>
      </p:pic>
      <p:sp>
        <p:nvSpPr>
          <p:cNvPr id="3" name="Title 9">
            <a:extLst>
              <a:ext uri="{FF2B5EF4-FFF2-40B4-BE49-F238E27FC236}">
                <a16:creationId xmlns:a16="http://schemas.microsoft.com/office/drawing/2014/main" id="{A5B67A86-5A0C-4567-B695-E42831501EA3}"/>
              </a:ext>
            </a:extLst>
          </p:cNvPr>
          <p:cNvSpPr txBox="1">
            <a:spLocks/>
          </p:cNvSpPr>
          <p:nvPr/>
        </p:nvSpPr>
        <p:spPr>
          <a:xfrm>
            <a:off x="313082" y="1482879"/>
            <a:ext cx="6172200" cy="115025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dirty="0" err="1"/>
              <a:t>Kålväxter</a:t>
            </a:r>
            <a:r>
              <a:rPr lang="sv-SE" sz="3300" dirty="0"/>
              <a:t> – </a:t>
            </a:r>
            <a:r>
              <a:rPr lang="sv-SE" sz="3300" dirty="0" err="1"/>
              <a:t>Brassicaceae</a:t>
            </a:r>
            <a:endParaRPr lang="sv-SE" sz="3300" dirty="0"/>
          </a:p>
          <a:p>
            <a:r>
              <a:rPr lang="sv-SE" sz="1800" dirty="0"/>
              <a:t>(korsblommiga)</a:t>
            </a:r>
            <a:br>
              <a:rPr lang="sv-SE" sz="3300" dirty="0"/>
            </a:br>
            <a:r>
              <a:rPr lang="sv-SE" sz="2325" dirty="0" err="1"/>
              <a:t>Brassica</a:t>
            </a:r>
            <a:r>
              <a:rPr lang="sv-SE" sz="2325" dirty="0"/>
              <a:t> </a:t>
            </a:r>
            <a:r>
              <a:rPr lang="sv-SE" sz="2325" dirty="0" err="1"/>
              <a:t>napus</a:t>
            </a:r>
            <a:endParaRPr lang="sv-SE" sz="3300" dirty="0"/>
          </a:p>
        </p:txBody>
      </p:sp>
      <p:pic>
        <p:nvPicPr>
          <p:cNvPr id="4" name="Picture 12">
            <a:extLst>
              <a:ext uri="{FF2B5EF4-FFF2-40B4-BE49-F238E27FC236}">
                <a16:creationId xmlns:a16="http://schemas.microsoft.com/office/drawing/2014/main" id="{4EC6747E-5CBB-4C2A-9364-F13AA441C1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636" r="23031"/>
          <a:stretch/>
        </p:blipFill>
        <p:spPr>
          <a:xfrm>
            <a:off x="5148064" y="2708920"/>
            <a:ext cx="3214801" cy="3375000"/>
          </a:xfrm>
          <a:prstGeom prst="rect">
            <a:avLst/>
          </a:prstGeom>
        </p:spPr>
      </p:pic>
    </p:spTree>
    <p:extLst>
      <p:ext uri="{BB962C8B-B14F-4D97-AF65-F5344CB8AC3E}">
        <p14:creationId xmlns:p14="http://schemas.microsoft.com/office/powerpoint/2010/main" val="1736093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BFE00-7C41-4826-B1A9-2CC50DAA1903}"/>
              </a:ext>
            </a:extLst>
          </p:cNvPr>
          <p:cNvSpPr txBox="1">
            <a:spLocks/>
          </p:cNvSpPr>
          <p:nvPr/>
        </p:nvSpPr>
        <p:spPr>
          <a:xfrm>
            <a:off x="342900" y="1063228"/>
            <a:ext cx="6172200" cy="120444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dirty="0" err="1"/>
              <a:t>Kålväxter</a:t>
            </a:r>
            <a:r>
              <a:rPr lang="sv-SE" sz="3300" dirty="0"/>
              <a:t> – </a:t>
            </a:r>
            <a:r>
              <a:rPr lang="sv-SE" sz="3300" dirty="0" err="1"/>
              <a:t>Brassicaceae</a:t>
            </a:r>
            <a:endParaRPr lang="sv-SE" sz="3300" dirty="0"/>
          </a:p>
          <a:p>
            <a:r>
              <a:rPr lang="sv-SE" sz="1800" dirty="0"/>
              <a:t>(korsblommiga)</a:t>
            </a:r>
            <a:br>
              <a:rPr lang="sv-SE" sz="3300" dirty="0"/>
            </a:br>
            <a:r>
              <a:rPr lang="sv-SE" sz="2325" dirty="0" err="1"/>
              <a:t>Brassica</a:t>
            </a:r>
            <a:r>
              <a:rPr lang="sv-SE" sz="2325" dirty="0"/>
              <a:t> rapa</a:t>
            </a:r>
            <a:endParaRPr lang="sv-SE" sz="3300" dirty="0"/>
          </a:p>
        </p:txBody>
      </p:sp>
      <p:pic>
        <p:nvPicPr>
          <p:cNvPr id="3" name="Picture 2">
            <a:extLst>
              <a:ext uri="{FF2B5EF4-FFF2-40B4-BE49-F238E27FC236}">
                <a16:creationId xmlns:a16="http://schemas.microsoft.com/office/drawing/2014/main" id="{544078CF-9308-404B-BFA7-389F9F884B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8887" y="2291597"/>
            <a:ext cx="2154255" cy="3240000"/>
          </a:xfrm>
          <a:prstGeom prst="rect">
            <a:avLst/>
          </a:prstGeom>
        </p:spPr>
      </p:pic>
      <p:pic>
        <p:nvPicPr>
          <p:cNvPr id="4" name="Picture 3">
            <a:extLst>
              <a:ext uri="{FF2B5EF4-FFF2-40B4-BE49-F238E27FC236}">
                <a16:creationId xmlns:a16="http://schemas.microsoft.com/office/drawing/2014/main" id="{D3C42069-B592-4F27-8B19-F20FE08230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793" y="2291597"/>
            <a:ext cx="2154255" cy="3240000"/>
          </a:xfrm>
          <a:prstGeom prst="rect">
            <a:avLst/>
          </a:prstGeom>
        </p:spPr>
      </p:pic>
      <p:pic>
        <p:nvPicPr>
          <p:cNvPr id="5" name="Picture 4">
            <a:extLst>
              <a:ext uri="{FF2B5EF4-FFF2-40B4-BE49-F238E27FC236}">
                <a16:creationId xmlns:a16="http://schemas.microsoft.com/office/drawing/2014/main" id="{9A7C7CF1-A730-47B9-9F71-62E14A0189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1840" y="2276595"/>
            <a:ext cx="2154255" cy="3240000"/>
          </a:xfrm>
          <a:prstGeom prst="rect">
            <a:avLst/>
          </a:prstGeom>
        </p:spPr>
      </p:pic>
    </p:spTree>
    <p:extLst>
      <p:ext uri="{BB962C8B-B14F-4D97-AF65-F5344CB8AC3E}">
        <p14:creationId xmlns:p14="http://schemas.microsoft.com/office/powerpoint/2010/main" val="1107312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59944-69D5-43FF-BB43-E84F557A8B3E}"/>
              </a:ext>
            </a:extLst>
          </p:cNvPr>
          <p:cNvSpPr txBox="1">
            <a:spLocks/>
          </p:cNvSpPr>
          <p:nvPr/>
        </p:nvSpPr>
        <p:spPr>
          <a:xfrm>
            <a:off x="342900" y="1018296"/>
            <a:ext cx="6172200" cy="1070228"/>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300" dirty="0" err="1"/>
              <a:t>Kålväxter</a:t>
            </a:r>
            <a:r>
              <a:rPr lang="sv-SE" sz="3300" dirty="0"/>
              <a:t> – </a:t>
            </a:r>
            <a:r>
              <a:rPr lang="sv-SE" sz="3300" dirty="0" err="1"/>
              <a:t>Brassicaceae</a:t>
            </a:r>
            <a:endParaRPr lang="sv-SE" sz="3300" dirty="0"/>
          </a:p>
          <a:p>
            <a:r>
              <a:rPr lang="sv-SE" sz="1800" dirty="0"/>
              <a:t>(korsblommiga)</a:t>
            </a:r>
            <a:br>
              <a:rPr lang="sv-SE" sz="3300" dirty="0"/>
            </a:br>
            <a:r>
              <a:rPr lang="sv-SE" sz="2325" dirty="0" err="1"/>
              <a:t>Raphanus</a:t>
            </a:r>
            <a:r>
              <a:rPr lang="sv-SE" sz="2325" dirty="0"/>
              <a:t>/</a:t>
            </a:r>
            <a:r>
              <a:rPr lang="sv-SE" sz="2325" dirty="0" err="1"/>
              <a:t>Eruca</a:t>
            </a:r>
            <a:endParaRPr lang="sv-SE" sz="3300" dirty="0"/>
          </a:p>
        </p:txBody>
      </p:sp>
      <p:pic>
        <p:nvPicPr>
          <p:cNvPr id="3" name="Picture 3">
            <a:extLst>
              <a:ext uri="{FF2B5EF4-FFF2-40B4-BE49-F238E27FC236}">
                <a16:creationId xmlns:a16="http://schemas.microsoft.com/office/drawing/2014/main" id="{79475768-7680-4794-8770-B626C299D2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6460" y="3635495"/>
            <a:ext cx="3248640" cy="2160000"/>
          </a:xfrm>
          <a:prstGeom prst="rect">
            <a:avLst/>
          </a:prstGeom>
        </p:spPr>
      </p:pic>
      <p:pic>
        <p:nvPicPr>
          <p:cNvPr id="4" name="Picture 4">
            <a:extLst>
              <a:ext uri="{FF2B5EF4-FFF2-40B4-BE49-F238E27FC236}">
                <a16:creationId xmlns:a16="http://schemas.microsoft.com/office/drawing/2014/main" id="{511AF1EA-EC11-4097-A50B-44BD54E305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007" y="2760750"/>
            <a:ext cx="2154255" cy="3240000"/>
          </a:xfrm>
          <a:prstGeom prst="rect">
            <a:avLst/>
          </a:prstGeom>
        </p:spPr>
      </p:pic>
      <p:pic>
        <p:nvPicPr>
          <p:cNvPr id="5" name="Picture 5">
            <a:extLst>
              <a:ext uri="{FF2B5EF4-FFF2-40B4-BE49-F238E27FC236}">
                <a16:creationId xmlns:a16="http://schemas.microsoft.com/office/drawing/2014/main" id="{87EB44CF-9EA2-42C9-9E43-993C18D0A9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0824"/>
          <a:stretch/>
        </p:blipFill>
        <p:spPr>
          <a:xfrm>
            <a:off x="5398258" y="2088524"/>
            <a:ext cx="1350000" cy="1404549"/>
          </a:xfrm>
          <a:prstGeom prst="rect">
            <a:avLst/>
          </a:prstGeom>
        </p:spPr>
      </p:pic>
    </p:spTree>
    <p:extLst>
      <p:ext uri="{BB962C8B-B14F-4D97-AF65-F5344CB8AC3E}">
        <p14:creationId xmlns:p14="http://schemas.microsoft.com/office/powerpoint/2010/main" val="1579647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sv-SE" dirty="0"/>
              <a:t>Mållväxter – Chenopodiaceae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323"/>
          <a:stretch/>
        </p:blipFill>
        <p:spPr>
          <a:xfrm>
            <a:off x="1093853" y="1458000"/>
            <a:ext cx="3075709" cy="2160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4945" y="2421349"/>
            <a:ext cx="2872340" cy="4320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3885935"/>
            <a:ext cx="2160000" cy="2880000"/>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4719" r="7977" b="6995"/>
          <a:stretch/>
        </p:blipFill>
        <p:spPr>
          <a:xfrm>
            <a:off x="2948996" y="3885935"/>
            <a:ext cx="2601932" cy="2880000"/>
          </a:xfrm>
          <a:prstGeom prst="rect">
            <a:avLst/>
          </a:prstGeom>
        </p:spPr>
      </p:pic>
    </p:spTree>
    <p:extLst>
      <p:ext uri="{BB962C8B-B14F-4D97-AF65-F5344CB8AC3E}">
        <p14:creationId xmlns:p14="http://schemas.microsoft.com/office/powerpoint/2010/main" val="822879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2776"/>
            <a:ext cx="8229600" cy="4680520"/>
          </a:xfrm>
        </p:spPr>
        <p:txBody>
          <a:bodyPr>
            <a:noAutofit/>
          </a:bodyPr>
          <a:lstStyle/>
          <a:p>
            <a:pPr algn="l"/>
            <a:r>
              <a:rPr lang="sv-SE" sz="2400" dirty="0">
                <a:effectLst/>
              </a:rPr>
              <a:t>  </a:t>
            </a:r>
          </a:p>
        </p:txBody>
      </p:sp>
      <p:sp>
        <p:nvSpPr>
          <p:cNvPr id="4" name="Text Placeholder 3"/>
          <p:cNvSpPr>
            <a:spLocks noGrp="1"/>
          </p:cNvSpPr>
          <p:nvPr>
            <p:ph idx="1"/>
          </p:nvPr>
        </p:nvSpPr>
        <p:spPr>
          <a:xfrm>
            <a:off x="467544" y="188641"/>
            <a:ext cx="8229600" cy="936104"/>
          </a:xfrm>
        </p:spPr>
        <p:txBody>
          <a:bodyPr>
            <a:normAutofit/>
          </a:bodyPr>
          <a:lstStyle/>
          <a:p>
            <a:pPr marL="0" indent="0" algn="ctr">
              <a:buNone/>
            </a:pPr>
            <a:r>
              <a:rPr lang="sv-SE" sz="4000" dirty="0"/>
              <a:t>Nybörjarfel</a:t>
            </a:r>
            <a:endParaRPr lang="sv-SE" sz="4000" dirty="0">
              <a:solidFill>
                <a:schemeClr val="tx1"/>
              </a:solidFill>
            </a:endParaRPr>
          </a:p>
        </p:txBody>
      </p:sp>
      <p:sp>
        <p:nvSpPr>
          <p:cNvPr id="7" name="Rectangle 6"/>
          <p:cNvSpPr/>
          <p:nvPr/>
        </p:nvSpPr>
        <p:spPr>
          <a:xfrm>
            <a:off x="539552" y="908720"/>
            <a:ext cx="8280920" cy="5416868"/>
          </a:xfrm>
          <a:prstGeom prst="rect">
            <a:avLst/>
          </a:prstGeom>
        </p:spPr>
        <p:txBody>
          <a:bodyPr wrap="square">
            <a:spAutoFit/>
          </a:bodyPr>
          <a:lstStyle/>
          <a:p>
            <a:pPr marL="285750" indent="-285750">
              <a:buFont typeface="Wingdings" pitchFamily="2" charset="2"/>
              <a:buChar char="v"/>
            </a:pPr>
            <a:r>
              <a:rPr lang="sv-SE" sz="2600" dirty="0"/>
              <a:t> </a:t>
            </a:r>
            <a:r>
              <a:rPr lang="sv-SE" sz="2400" dirty="0"/>
              <a:t>Lär dig grunderna i odling</a:t>
            </a:r>
          </a:p>
          <a:p>
            <a:endParaRPr lang="sv-SE" sz="800" dirty="0"/>
          </a:p>
          <a:p>
            <a:pPr marL="285750" indent="-285750">
              <a:buFont typeface="Wingdings" pitchFamily="2" charset="2"/>
              <a:buChar char="v"/>
            </a:pPr>
            <a:r>
              <a:rPr lang="sv-SE" sz="2400" dirty="0"/>
              <a:t> för många arter samtidigt</a:t>
            </a:r>
          </a:p>
          <a:p>
            <a:endParaRPr lang="sv-SE" sz="800" dirty="0"/>
          </a:p>
          <a:p>
            <a:pPr marL="285750" indent="-285750">
              <a:buFont typeface="Wingdings" pitchFamily="2" charset="2"/>
              <a:buChar char="v"/>
            </a:pPr>
            <a:r>
              <a:rPr lang="sv-SE" sz="2400" dirty="0"/>
              <a:t> F1-hybrider</a:t>
            </a:r>
          </a:p>
          <a:p>
            <a:endParaRPr lang="sv-SE" sz="800" dirty="0"/>
          </a:p>
          <a:p>
            <a:pPr marL="285750" indent="-285750">
              <a:buFont typeface="Wingdings" pitchFamily="2" charset="2"/>
              <a:buChar char="v"/>
            </a:pPr>
            <a:r>
              <a:rPr lang="sv-SE" sz="2400" dirty="0"/>
              <a:t> korsningar: vilda växter, grannar, egna, stocklöpare, lantbruk</a:t>
            </a:r>
          </a:p>
          <a:p>
            <a:endParaRPr lang="sv-SE" sz="800" dirty="0"/>
          </a:p>
          <a:p>
            <a:pPr marL="285750" indent="-285750">
              <a:buFont typeface="Wingdings" pitchFamily="2" charset="2"/>
              <a:buChar char="v"/>
            </a:pPr>
            <a:r>
              <a:rPr lang="sv-SE" sz="2400" dirty="0"/>
              <a:t> för få plantor</a:t>
            </a:r>
          </a:p>
          <a:p>
            <a:endParaRPr lang="sv-SE" sz="800" dirty="0"/>
          </a:p>
          <a:p>
            <a:pPr marL="285750" indent="-285750">
              <a:buFont typeface="Wingdings" pitchFamily="2" charset="2"/>
              <a:buChar char="v"/>
            </a:pPr>
            <a:r>
              <a:rPr lang="sv-SE" sz="2400" dirty="0"/>
              <a:t> urval med friska sorttypiska plantor</a:t>
            </a:r>
          </a:p>
          <a:p>
            <a:endParaRPr lang="sv-SE" sz="800" dirty="0"/>
          </a:p>
          <a:p>
            <a:pPr marL="285750" indent="-285750">
              <a:buFont typeface="Wingdings" pitchFamily="2" charset="2"/>
              <a:buChar char="v"/>
            </a:pPr>
            <a:r>
              <a:rPr lang="sv-SE" sz="2400" dirty="0"/>
              <a:t> rätt skördetid för fröet</a:t>
            </a:r>
          </a:p>
          <a:p>
            <a:endParaRPr lang="sv-SE" sz="800" dirty="0"/>
          </a:p>
          <a:p>
            <a:pPr marL="285750" indent="-285750">
              <a:buFont typeface="Wingdings" pitchFamily="2" charset="2"/>
              <a:buChar char="v"/>
            </a:pPr>
            <a:r>
              <a:rPr lang="sv-SE" sz="2400" dirty="0"/>
              <a:t> några få frön av värdefull sort: förkultivering, så inte alla</a:t>
            </a:r>
          </a:p>
          <a:p>
            <a:endParaRPr lang="sv-SE" sz="800" dirty="0"/>
          </a:p>
          <a:p>
            <a:pPr marL="285750" indent="-285750">
              <a:buFont typeface="Wingdings" pitchFamily="2" charset="2"/>
              <a:buChar char="v"/>
            </a:pPr>
            <a:r>
              <a:rPr lang="sv-SE" sz="2400" dirty="0"/>
              <a:t> anteckna noga både frösådden, växtplatsen, samlade frön</a:t>
            </a:r>
          </a:p>
          <a:p>
            <a:endParaRPr lang="sv-SE" sz="800" dirty="0"/>
          </a:p>
          <a:p>
            <a:pPr marL="285750" indent="-285750">
              <a:buFont typeface="Wingdings" pitchFamily="2" charset="2"/>
              <a:buChar char="v"/>
            </a:pPr>
            <a:r>
              <a:rPr lang="sv-SE" sz="2400" dirty="0"/>
              <a:t> skydda växterna</a:t>
            </a:r>
          </a:p>
          <a:p>
            <a:endParaRPr lang="sv-SE" sz="800" dirty="0"/>
          </a:p>
          <a:p>
            <a:pPr marL="285750" indent="-285750">
              <a:buFont typeface="Wingdings" pitchFamily="2" charset="2"/>
              <a:buChar char="v"/>
            </a:pPr>
            <a:r>
              <a:rPr lang="sv-SE" sz="2400" dirty="0"/>
              <a:t> kolla grobarheten </a:t>
            </a:r>
          </a:p>
        </p:txBody>
      </p:sp>
    </p:spTree>
    <p:extLst>
      <p:ext uri="{BB962C8B-B14F-4D97-AF65-F5344CB8AC3E}">
        <p14:creationId xmlns:p14="http://schemas.microsoft.com/office/powerpoint/2010/main" val="202112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1000"/>
                                        <p:tgtEl>
                                          <p:spTgt spid="7">
                                            <p:txEl>
                                              <p:pRg st="6" end="6"/>
                                            </p:txEl>
                                          </p:spTgt>
                                        </p:tgtEl>
                                      </p:cBhvr>
                                    </p:animEffect>
                                    <p:anim calcmode="lin" valueType="num">
                                      <p:cBhvr>
                                        <p:cTn id="2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Effect transition="in" filter="fade">
                                      <p:cBhvr>
                                        <p:cTn id="35" dur="1000"/>
                                        <p:tgtEl>
                                          <p:spTgt spid="7">
                                            <p:txEl>
                                              <p:pRg st="8" end="8"/>
                                            </p:txEl>
                                          </p:spTgt>
                                        </p:tgtEl>
                                      </p:cBhvr>
                                    </p:animEffect>
                                    <p:anim calcmode="lin" valueType="num">
                                      <p:cBhvr>
                                        <p:cTn id="36"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10" end="10"/>
                                            </p:txEl>
                                          </p:spTgt>
                                        </p:tgtEl>
                                        <p:attrNameLst>
                                          <p:attrName>style.visibility</p:attrName>
                                        </p:attrNameLst>
                                      </p:cBhvr>
                                      <p:to>
                                        <p:strVal val="visible"/>
                                      </p:to>
                                    </p:set>
                                    <p:animEffect transition="in" filter="fade">
                                      <p:cBhvr>
                                        <p:cTn id="42" dur="1000"/>
                                        <p:tgtEl>
                                          <p:spTgt spid="7">
                                            <p:txEl>
                                              <p:pRg st="10" end="10"/>
                                            </p:txEl>
                                          </p:spTgt>
                                        </p:tgtEl>
                                      </p:cBhvr>
                                    </p:animEffect>
                                    <p:anim calcmode="lin" valueType="num">
                                      <p:cBhvr>
                                        <p:cTn id="43"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12" end="12"/>
                                            </p:txEl>
                                          </p:spTgt>
                                        </p:tgtEl>
                                        <p:attrNameLst>
                                          <p:attrName>style.visibility</p:attrName>
                                        </p:attrNameLst>
                                      </p:cBhvr>
                                      <p:to>
                                        <p:strVal val="visible"/>
                                      </p:to>
                                    </p:set>
                                    <p:animEffect transition="in" filter="fade">
                                      <p:cBhvr>
                                        <p:cTn id="49" dur="1000"/>
                                        <p:tgtEl>
                                          <p:spTgt spid="7">
                                            <p:txEl>
                                              <p:pRg st="12" end="12"/>
                                            </p:txEl>
                                          </p:spTgt>
                                        </p:tgtEl>
                                      </p:cBhvr>
                                    </p:animEffect>
                                    <p:anim calcmode="lin" valueType="num">
                                      <p:cBhvr>
                                        <p:cTn id="50" dur="1000" fill="hold"/>
                                        <p:tgtEl>
                                          <p:spTgt spid="7">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
                                            <p:txEl>
                                              <p:pRg st="14" end="14"/>
                                            </p:txEl>
                                          </p:spTgt>
                                        </p:tgtEl>
                                        <p:attrNameLst>
                                          <p:attrName>style.visibility</p:attrName>
                                        </p:attrNameLst>
                                      </p:cBhvr>
                                      <p:to>
                                        <p:strVal val="visible"/>
                                      </p:to>
                                    </p:set>
                                    <p:animEffect transition="in" filter="fade">
                                      <p:cBhvr>
                                        <p:cTn id="56" dur="1000"/>
                                        <p:tgtEl>
                                          <p:spTgt spid="7">
                                            <p:txEl>
                                              <p:pRg st="14" end="14"/>
                                            </p:txEl>
                                          </p:spTgt>
                                        </p:tgtEl>
                                      </p:cBhvr>
                                    </p:animEffect>
                                    <p:anim calcmode="lin" valueType="num">
                                      <p:cBhvr>
                                        <p:cTn id="57" dur="1000" fill="hold"/>
                                        <p:tgtEl>
                                          <p:spTgt spid="7">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xEl>
                                              <p:pRg st="16" end="16"/>
                                            </p:txEl>
                                          </p:spTgt>
                                        </p:tgtEl>
                                        <p:attrNameLst>
                                          <p:attrName>style.visibility</p:attrName>
                                        </p:attrNameLst>
                                      </p:cBhvr>
                                      <p:to>
                                        <p:strVal val="visible"/>
                                      </p:to>
                                    </p:set>
                                    <p:animEffect transition="in" filter="fade">
                                      <p:cBhvr>
                                        <p:cTn id="63" dur="1000"/>
                                        <p:tgtEl>
                                          <p:spTgt spid="7">
                                            <p:txEl>
                                              <p:pRg st="16" end="16"/>
                                            </p:txEl>
                                          </p:spTgt>
                                        </p:tgtEl>
                                      </p:cBhvr>
                                    </p:animEffect>
                                    <p:anim calcmode="lin" valueType="num">
                                      <p:cBhvr>
                                        <p:cTn id="64" dur="1000" fill="hold"/>
                                        <p:tgtEl>
                                          <p:spTgt spid="7">
                                            <p:txEl>
                                              <p:pRg st="16" end="16"/>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7">
                                            <p:txEl>
                                              <p:pRg st="18" end="18"/>
                                            </p:txEl>
                                          </p:spTgt>
                                        </p:tgtEl>
                                        <p:attrNameLst>
                                          <p:attrName>style.visibility</p:attrName>
                                        </p:attrNameLst>
                                      </p:cBhvr>
                                      <p:to>
                                        <p:strVal val="visible"/>
                                      </p:to>
                                    </p:set>
                                    <p:animEffect transition="in" filter="fade">
                                      <p:cBhvr>
                                        <p:cTn id="70" dur="1000"/>
                                        <p:tgtEl>
                                          <p:spTgt spid="7">
                                            <p:txEl>
                                              <p:pRg st="18" end="18"/>
                                            </p:txEl>
                                          </p:spTgt>
                                        </p:tgtEl>
                                      </p:cBhvr>
                                    </p:animEffect>
                                    <p:anim calcmode="lin" valueType="num">
                                      <p:cBhvr>
                                        <p:cTn id="71" dur="1000" fill="hold"/>
                                        <p:tgtEl>
                                          <p:spTgt spid="7">
                                            <p:txEl>
                                              <p:pRg st="18" end="18"/>
                                            </p:txEl>
                                          </p:spTgt>
                                        </p:tgtEl>
                                        <p:attrNameLst>
                                          <p:attrName>ppt_x</p:attrName>
                                        </p:attrNameLst>
                                      </p:cBhvr>
                                      <p:tavLst>
                                        <p:tav tm="0">
                                          <p:val>
                                            <p:strVal val="#ppt_x"/>
                                          </p:val>
                                        </p:tav>
                                        <p:tav tm="100000">
                                          <p:val>
                                            <p:strVal val="#ppt_x"/>
                                          </p:val>
                                        </p:tav>
                                      </p:tavLst>
                                    </p:anim>
                                    <p:anim calcmode="lin" valueType="num">
                                      <p:cBhvr>
                                        <p:cTn id="72" dur="1000" fill="hold"/>
                                        <p:tgtEl>
                                          <p:spTgt spid="7">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7">
                                            <p:txEl>
                                              <p:pRg st="20" end="20"/>
                                            </p:txEl>
                                          </p:spTgt>
                                        </p:tgtEl>
                                        <p:attrNameLst>
                                          <p:attrName>style.visibility</p:attrName>
                                        </p:attrNameLst>
                                      </p:cBhvr>
                                      <p:to>
                                        <p:strVal val="visible"/>
                                      </p:to>
                                    </p:set>
                                    <p:animEffect transition="in" filter="fade">
                                      <p:cBhvr>
                                        <p:cTn id="77" dur="1000"/>
                                        <p:tgtEl>
                                          <p:spTgt spid="7">
                                            <p:txEl>
                                              <p:pRg st="20" end="20"/>
                                            </p:txEl>
                                          </p:spTgt>
                                        </p:tgtEl>
                                      </p:cBhvr>
                                    </p:animEffect>
                                    <p:anim calcmode="lin" valueType="num">
                                      <p:cBhvr>
                                        <p:cTn id="78" dur="1000" fill="hold"/>
                                        <p:tgtEl>
                                          <p:spTgt spid="7">
                                            <p:txEl>
                                              <p:pRg st="20" end="20"/>
                                            </p:txEl>
                                          </p:spTgt>
                                        </p:tgtEl>
                                        <p:attrNameLst>
                                          <p:attrName>ppt_x</p:attrName>
                                        </p:attrNameLst>
                                      </p:cBhvr>
                                      <p:tavLst>
                                        <p:tav tm="0">
                                          <p:val>
                                            <p:strVal val="#ppt_x"/>
                                          </p:val>
                                        </p:tav>
                                        <p:tav tm="100000">
                                          <p:val>
                                            <p:strVal val="#ppt_x"/>
                                          </p:val>
                                        </p:tav>
                                      </p:tavLst>
                                    </p:anim>
                                    <p:anim calcmode="lin" valueType="num">
                                      <p:cBhvr>
                                        <p:cTn id="79" dur="1000" fill="hold"/>
                                        <p:tgtEl>
                                          <p:spTgt spid="7">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Att ta hand om frön</a:t>
            </a:r>
          </a:p>
        </p:txBody>
      </p:sp>
      <p:sp>
        <p:nvSpPr>
          <p:cNvPr id="3" name="Content Placeholder 2"/>
          <p:cNvSpPr>
            <a:spLocks noGrp="1"/>
          </p:cNvSpPr>
          <p:nvPr>
            <p:ph idx="1"/>
          </p:nvPr>
        </p:nvSpPr>
        <p:spPr/>
        <p:txBody>
          <a:bodyPr/>
          <a:lstStyle/>
          <a:p>
            <a:pPr>
              <a:buFont typeface="Wingdings" pitchFamily="2" charset="2"/>
              <a:buChar char="v"/>
            </a:pPr>
            <a:r>
              <a:rPr lang="sv-SE" dirty="0"/>
              <a:t> Fröskörd</a:t>
            </a:r>
          </a:p>
          <a:p>
            <a:pPr>
              <a:buFont typeface="Wingdings" pitchFamily="2" charset="2"/>
              <a:buChar char="v"/>
            </a:pPr>
            <a:r>
              <a:rPr lang="sv-SE" dirty="0"/>
              <a:t> Tröskning</a:t>
            </a:r>
          </a:p>
          <a:p>
            <a:pPr>
              <a:buFont typeface="Wingdings" pitchFamily="2" charset="2"/>
              <a:buChar char="v"/>
            </a:pPr>
            <a:r>
              <a:rPr lang="sv-SE" dirty="0"/>
              <a:t> Rensning</a:t>
            </a:r>
          </a:p>
          <a:p>
            <a:pPr>
              <a:buFont typeface="Wingdings" pitchFamily="2" charset="2"/>
              <a:buChar char="v"/>
            </a:pPr>
            <a:r>
              <a:rPr lang="sv-SE" dirty="0"/>
              <a:t> Märkning</a:t>
            </a:r>
          </a:p>
          <a:p>
            <a:pPr>
              <a:buFont typeface="Wingdings" pitchFamily="2" charset="2"/>
              <a:buChar char="v"/>
            </a:pPr>
            <a:r>
              <a:rPr lang="sv-SE" dirty="0"/>
              <a:t> Torkning</a:t>
            </a:r>
          </a:p>
          <a:p>
            <a:pPr>
              <a:buFont typeface="Wingdings" pitchFamily="2" charset="2"/>
              <a:buChar char="v"/>
            </a:pPr>
            <a:r>
              <a:rPr lang="sv-SE" dirty="0"/>
              <a:t> Förvaring</a:t>
            </a:r>
          </a:p>
          <a:p>
            <a:pPr>
              <a:buFont typeface="Wingdings" pitchFamily="2" charset="2"/>
              <a:buChar char="v"/>
            </a:pPr>
            <a:r>
              <a:rPr lang="sv-SE" dirty="0"/>
              <a:t> Grobarhet</a:t>
            </a:r>
          </a:p>
          <a:p>
            <a:pPr marL="0" indent="0">
              <a:buNone/>
            </a:pPr>
            <a:endParaRPr lang="sv-SE" dirty="0"/>
          </a:p>
          <a:p>
            <a:pPr marL="0" indent="0">
              <a:buNone/>
            </a:pPr>
            <a:endParaRPr lang="sv-SE"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069" t="5271" r="4091" b="10832"/>
          <a:stretch/>
        </p:blipFill>
        <p:spPr>
          <a:xfrm>
            <a:off x="2915816" y="1772816"/>
            <a:ext cx="5845870" cy="3600000"/>
          </a:xfrm>
          <a:prstGeom prst="rect">
            <a:avLst/>
          </a:prstGeom>
        </p:spPr>
      </p:pic>
    </p:spTree>
    <p:extLst>
      <p:ext uri="{BB962C8B-B14F-4D97-AF65-F5344CB8AC3E}">
        <p14:creationId xmlns:p14="http://schemas.microsoft.com/office/powerpoint/2010/main" val="322489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266" y="620688"/>
            <a:ext cx="8221488" cy="1165061"/>
          </a:xfrm>
        </p:spPr>
        <p:txBody>
          <a:bodyPr>
            <a:normAutofit/>
          </a:bodyPr>
          <a:lstStyle/>
          <a:p>
            <a:r>
              <a:rPr lang="sv-SE" dirty="0"/>
              <a:t>Fröodling under sommaren</a:t>
            </a:r>
          </a:p>
        </p:txBody>
      </p:sp>
      <p:sp>
        <p:nvSpPr>
          <p:cNvPr id="4" name="Content Placeholder 3"/>
          <p:cNvSpPr>
            <a:spLocks noGrp="1"/>
          </p:cNvSpPr>
          <p:nvPr>
            <p:ph idx="1"/>
          </p:nvPr>
        </p:nvSpPr>
        <p:spPr>
          <a:xfrm>
            <a:off x="683568" y="2001773"/>
            <a:ext cx="8219078" cy="4235539"/>
          </a:xfrm>
        </p:spPr>
        <p:txBody>
          <a:bodyPr>
            <a:normAutofit fontScale="25000" lnSpcReduction="20000"/>
          </a:bodyPr>
          <a:lstStyle/>
          <a:p>
            <a:r>
              <a:rPr lang="sv-SE" sz="12800" dirty="0"/>
              <a:t>Välj ut frön av en sort du vill odla</a:t>
            </a:r>
          </a:p>
          <a:p>
            <a:r>
              <a:rPr lang="sv-SE" sz="12800" dirty="0"/>
              <a:t>Dokumentera</a:t>
            </a:r>
          </a:p>
          <a:p>
            <a:r>
              <a:rPr lang="sv-SE" sz="12800" dirty="0"/>
              <a:t>Ta gärna bilder</a:t>
            </a:r>
          </a:p>
          <a:p>
            <a:endParaRPr lang="sv-SE" sz="9000" dirty="0"/>
          </a:p>
          <a:p>
            <a:pPr marL="0" indent="0">
              <a:buNone/>
            </a:pPr>
            <a:r>
              <a:rPr lang="sv-SE" sz="9600" dirty="0"/>
              <a:t>Det finns ärtor, bondbönor, bönor, rädisor.</a:t>
            </a:r>
          </a:p>
          <a:p>
            <a:pPr marL="0" indent="0">
              <a:buNone/>
            </a:pPr>
            <a:r>
              <a:rPr lang="sv-SE" sz="9600" dirty="0"/>
              <a:t>Alla dessa sorter är lättodlade.</a:t>
            </a:r>
          </a:p>
          <a:p>
            <a:pPr marL="0" indent="0">
              <a:buNone/>
            </a:pPr>
            <a:endParaRPr lang="sv-SE" sz="9000" dirty="0"/>
          </a:p>
          <a:p>
            <a:pPr marL="0" indent="0" algn="ctr">
              <a:buNone/>
            </a:pPr>
            <a:endParaRPr lang="sv-SE" sz="3900" dirty="0"/>
          </a:p>
          <a:p>
            <a:pPr marL="0" indent="0" algn="ctr">
              <a:buNone/>
            </a:pPr>
            <a:br>
              <a:rPr lang="sv-SE" sz="16000" dirty="0"/>
            </a:br>
            <a:endParaRPr lang="sv-SE" sz="16000" dirty="0"/>
          </a:p>
        </p:txBody>
      </p:sp>
    </p:spTree>
    <p:extLst>
      <p:ext uri="{BB962C8B-B14F-4D97-AF65-F5344CB8AC3E}">
        <p14:creationId xmlns:p14="http://schemas.microsoft.com/office/powerpoint/2010/main" val="1548893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a:t>Nordiska genbanken, nordgen.org</a:t>
            </a:r>
            <a:br>
              <a:rPr lang="sv-SE" dirty="0"/>
            </a:br>
            <a:endParaRPr lang="sv-SE" dirty="0"/>
          </a:p>
        </p:txBody>
      </p:sp>
      <p:sp>
        <p:nvSpPr>
          <p:cNvPr id="4" name="Content Placeholder 3"/>
          <p:cNvSpPr>
            <a:spLocks noGrp="1" noChangeArrowheads="1"/>
          </p:cNvSpPr>
          <p:nvPr>
            <p:ph idx="1"/>
          </p:nvPr>
        </p:nvSpPr>
        <p:spPr bwMode="auto">
          <a:xfrm>
            <a:off x="457200" y="1970356"/>
            <a:ext cx="82296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spcBef>
                <a:spcPct val="0"/>
              </a:spcBef>
              <a:spcAft>
                <a:spcPct val="0"/>
              </a:spcAft>
              <a:buNone/>
            </a:pPr>
            <a:r>
              <a:rPr lang="sv-SE" sz="2000" b="1" dirty="0">
                <a:latin typeface="Times New Roman" panose="02020603050405020304" pitchFamily="18" charset="0"/>
                <a:ea typeface="Andale Sans UI"/>
                <a:cs typeface="Times New Roman" panose="02020603050405020304" pitchFamily="18" charset="0"/>
              </a:rPr>
              <a:t>Bjurholms gråärt NGB24334</a:t>
            </a:r>
            <a:endParaRPr lang="sv-SE" sz="2000" b="1"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sz="2000" b="0" i="0" u="none" strike="noStrike" cap="none" normalizeH="0" baseline="0" dirty="0">
              <a:ln>
                <a:noFill/>
              </a:ln>
              <a:effectLst/>
              <a:latin typeface="Times New Roman" panose="02020603050405020304" pitchFamily="18" charset="0"/>
              <a:ea typeface="Andale Sans UI"/>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a:ln>
                  <a:noFill/>
                </a:ln>
                <a:effectLst/>
                <a:latin typeface="Times New Roman" panose="02020603050405020304" pitchFamily="18" charset="0"/>
                <a:ea typeface="Andale Sans UI"/>
                <a:cs typeface="Times New Roman" panose="02020603050405020304" pitchFamily="18" charset="0"/>
              </a:rPr>
              <a:t>När Elsa tog över gården i Bjurholm i Västerbotten efter sina föräldrar på 1940-talet fick hon ärva denna rosablommande gråärt. Som Elsa minns har den alltid funnits på gården. När hon fick tag på utsäde till en blåärt i mitten av 1940-talet började hon odla mer av den istället för av gråärten. Fast gråärten har hon ändå fortsatt att odla och sparat frö från. Blir det något överskott av de grå brukar hönsen få dem, något som de tycker mycket om. Elsa kallar gråärten för gråpicklen. ’Bjurholms gråärt’ blir upp mot två meter hög i Västerbottens inland där den kommer ifrån. Den blommar med rosa blommor. De mogna ärtorna är mycket små, ca sju-åtta i varje balja och svarta eller mörkt lila med små prickar.</a:t>
            </a:r>
            <a:r>
              <a:rPr kumimoji="0" lang="sv-SE" sz="2000" b="0" i="0" u="none" strike="noStrike" cap="none" normalizeH="0" dirty="0">
                <a:ln>
                  <a:noFill/>
                </a:ln>
                <a:effectLst/>
                <a:latin typeface="Times New Roman" panose="02020603050405020304" pitchFamily="18" charset="0"/>
                <a:ea typeface="Andale Sans UI"/>
                <a:cs typeface="Times New Roman" panose="02020603050405020304" pitchFamily="18" charset="0"/>
              </a:rPr>
              <a:t> De sistnämnda ska inte användas som utsäde.</a:t>
            </a:r>
            <a:endParaRPr kumimoji="0" lang="sv-SE" sz="2000" b="0" i="0" u="none" strike="noStrike" cap="none" normalizeH="0" baseline="0" dirty="0">
              <a:ln>
                <a:noFill/>
              </a:ln>
              <a:effectLst/>
              <a:latin typeface="Arial" panose="020B0604020202020204" pitchFamily="34" charset="0"/>
            </a:endParaRPr>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967595"/>
            <a:ext cx="2250186" cy="1500124"/>
          </a:xfrm>
          <a:prstGeom prst="rect">
            <a:avLst/>
          </a:prstGeom>
          <a:solidFill>
            <a:srgbClr val="FFFFFF"/>
          </a:solidFill>
        </p:spPr>
      </p:pic>
    </p:spTree>
    <p:extLst>
      <p:ext uri="{BB962C8B-B14F-4D97-AF65-F5344CB8AC3E}">
        <p14:creationId xmlns:p14="http://schemas.microsoft.com/office/powerpoint/2010/main" val="21532194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a:t>Bra hemsidor</a:t>
            </a:r>
          </a:p>
        </p:txBody>
      </p:sp>
      <p:sp>
        <p:nvSpPr>
          <p:cNvPr id="4" name="Content Placeholder 3"/>
          <p:cNvSpPr>
            <a:spLocks noGrp="1"/>
          </p:cNvSpPr>
          <p:nvPr>
            <p:ph idx="1"/>
          </p:nvPr>
        </p:nvSpPr>
        <p:spPr>
          <a:xfrm>
            <a:off x="611560" y="1398828"/>
            <a:ext cx="8229600" cy="4982500"/>
          </a:xfrm>
        </p:spPr>
        <p:txBody>
          <a:bodyPr>
            <a:normAutofit fontScale="40000" lnSpcReduction="20000"/>
          </a:bodyPr>
          <a:lstStyle/>
          <a:p>
            <a:pPr marL="0" indent="0">
              <a:buNone/>
            </a:pPr>
            <a:endParaRPr lang="sv-SE" sz="9800" dirty="0"/>
          </a:p>
          <a:p>
            <a:r>
              <a:rPr lang="sv-SE" sz="9200" dirty="0"/>
              <a:t>linnaeus.nrm.se/flora</a:t>
            </a:r>
          </a:p>
          <a:p>
            <a:r>
              <a:rPr lang="sv-SE" sz="9200" dirty="0"/>
              <a:t>runabergsfroer.se</a:t>
            </a:r>
          </a:p>
          <a:p>
            <a:r>
              <a:rPr lang="sv-SE" sz="9200" dirty="0"/>
              <a:t>froodling.se</a:t>
            </a:r>
          </a:p>
          <a:p>
            <a:r>
              <a:rPr lang="sv-SE" sz="9200" dirty="0"/>
              <a:t>fobo.se</a:t>
            </a:r>
          </a:p>
          <a:p>
            <a:r>
              <a:rPr lang="sv-SE" sz="9200" dirty="0"/>
              <a:t>foreningensesam.se</a:t>
            </a:r>
          </a:p>
          <a:p>
            <a:r>
              <a:rPr lang="sv-SE" sz="9200" dirty="0"/>
              <a:t>nordgen.org</a:t>
            </a:r>
          </a:p>
          <a:p>
            <a:r>
              <a:rPr lang="sv-SE" sz="9200"/>
              <a:t>tradgardstrollet.se</a:t>
            </a:r>
            <a:endParaRPr lang="sv-SE" sz="9200" dirty="0"/>
          </a:p>
          <a:p>
            <a:endParaRPr lang="sv-SE" sz="9200" dirty="0"/>
          </a:p>
          <a:p>
            <a:pPr marL="0" indent="0" algn="ctr">
              <a:buNone/>
            </a:pPr>
            <a:endParaRPr lang="sv-SE" sz="3900" dirty="0"/>
          </a:p>
          <a:p>
            <a:pPr marL="0" indent="0" algn="ctr">
              <a:buNone/>
            </a:pPr>
            <a:endParaRPr lang="sv-SE" sz="3900" dirty="0"/>
          </a:p>
          <a:p>
            <a:pPr marL="0" indent="0" algn="ctr">
              <a:buNone/>
            </a:pPr>
            <a:endParaRPr lang="sv-SE" sz="3900" dirty="0"/>
          </a:p>
          <a:p>
            <a:pPr marL="0" indent="0" algn="ctr">
              <a:buNone/>
            </a:pPr>
            <a:endParaRPr lang="sv-SE" sz="3900" dirty="0"/>
          </a:p>
          <a:p>
            <a:pPr marL="0" indent="0" algn="ctr">
              <a:buNone/>
            </a:pPr>
            <a:endParaRPr lang="sv-SE" sz="3900" dirty="0"/>
          </a:p>
        </p:txBody>
      </p:sp>
    </p:spTree>
    <p:extLst>
      <p:ext uri="{BB962C8B-B14F-4D97-AF65-F5344CB8AC3E}">
        <p14:creationId xmlns:p14="http://schemas.microsoft.com/office/powerpoint/2010/main" val="157063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80">
                                          <p:stCondLst>
                                            <p:cond delay="0"/>
                                          </p:stCondLst>
                                        </p:cTn>
                                        <p:tgtEl>
                                          <p:spTgt spid="4">
                                            <p:txEl>
                                              <p:pRg st="1" end="1"/>
                                            </p:txEl>
                                          </p:spTgt>
                                        </p:tgtEl>
                                      </p:cBhvr>
                                    </p:animEffect>
                                    <p:anim calcmode="lin" valueType="num">
                                      <p:cBhvr>
                                        <p:cTn id="8"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1" end="1"/>
                                            </p:txEl>
                                          </p:spTgt>
                                        </p:tgtEl>
                                      </p:cBhvr>
                                      <p:to x="100000" y="60000"/>
                                    </p:animScale>
                                    <p:animScale>
                                      <p:cBhvr>
                                        <p:cTn id="14" dur="166" decel="50000">
                                          <p:stCondLst>
                                            <p:cond delay="676"/>
                                          </p:stCondLst>
                                        </p:cTn>
                                        <p:tgtEl>
                                          <p:spTgt spid="4">
                                            <p:txEl>
                                              <p:pRg st="1" end="1"/>
                                            </p:txEl>
                                          </p:spTgt>
                                        </p:tgtEl>
                                      </p:cBhvr>
                                      <p:to x="100000" y="100000"/>
                                    </p:animScale>
                                    <p:animScale>
                                      <p:cBhvr>
                                        <p:cTn id="15" dur="26">
                                          <p:stCondLst>
                                            <p:cond delay="1312"/>
                                          </p:stCondLst>
                                        </p:cTn>
                                        <p:tgtEl>
                                          <p:spTgt spid="4">
                                            <p:txEl>
                                              <p:pRg st="1" end="1"/>
                                            </p:txEl>
                                          </p:spTgt>
                                        </p:tgtEl>
                                      </p:cBhvr>
                                      <p:to x="100000" y="80000"/>
                                    </p:animScale>
                                    <p:animScale>
                                      <p:cBhvr>
                                        <p:cTn id="16" dur="166" decel="50000">
                                          <p:stCondLst>
                                            <p:cond delay="1338"/>
                                          </p:stCondLst>
                                        </p:cTn>
                                        <p:tgtEl>
                                          <p:spTgt spid="4">
                                            <p:txEl>
                                              <p:pRg st="1" end="1"/>
                                            </p:txEl>
                                          </p:spTgt>
                                        </p:tgtEl>
                                      </p:cBhvr>
                                      <p:to x="100000" y="100000"/>
                                    </p:animScale>
                                    <p:animScale>
                                      <p:cBhvr>
                                        <p:cTn id="17" dur="26">
                                          <p:stCondLst>
                                            <p:cond delay="1642"/>
                                          </p:stCondLst>
                                        </p:cTn>
                                        <p:tgtEl>
                                          <p:spTgt spid="4">
                                            <p:txEl>
                                              <p:pRg st="1" end="1"/>
                                            </p:txEl>
                                          </p:spTgt>
                                        </p:tgtEl>
                                      </p:cBhvr>
                                      <p:to x="100000" y="90000"/>
                                    </p:animScale>
                                    <p:animScale>
                                      <p:cBhvr>
                                        <p:cTn id="18" dur="166" decel="50000">
                                          <p:stCondLst>
                                            <p:cond delay="1668"/>
                                          </p:stCondLst>
                                        </p:cTn>
                                        <p:tgtEl>
                                          <p:spTgt spid="4">
                                            <p:txEl>
                                              <p:pRg st="1" end="1"/>
                                            </p:txEl>
                                          </p:spTgt>
                                        </p:tgtEl>
                                      </p:cBhvr>
                                      <p:to x="100000" y="100000"/>
                                    </p:animScale>
                                    <p:animScale>
                                      <p:cBhvr>
                                        <p:cTn id="19" dur="26">
                                          <p:stCondLst>
                                            <p:cond delay="1808"/>
                                          </p:stCondLst>
                                        </p:cTn>
                                        <p:tgtEl>
                                          <p:spTgt spid="4">
                                            <p:txEl>
                                              <p:pRg st="1" end="1"/>
                                            </p:txEl>
                                          </p:spTgt>
                                        </p:tgtEl>
                                      </p:cBhvr>
                                      <p:to x="100000" y="95000"/>
                                    </p:animScale>
                                    <p:animScale>
                                      <p:cBhvr>
                                        <p:cTn id="20" dur="166" decel="50000">
                                          <p:stCondLst>
                                            <p:cond delay="1834"/>
                                          </p:stCondLst>
                                        </p:cTn>
                                        <p:tgtEl>
                                          <p:spTgt spid="4">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ipe(down)">
                                      <p:cBhvr>
                                        <p:cTn id="25" dur="580">
                                          <p:stCondLst>
                                            <p:cond delay="0"/>
                                          </p:stCondLst>
                                        </p:cTn>
                                        <p:tgtEl>
                                          <p:spTgt spid="4">
                                            <p:txEl>
                                              <p:pRg st="2" end="2"/>
                                            </p:txEl>
                                          </p:spTgt>
                                        </p:tgtEl>
                                      </p:cBhvr>
                                    </p:animEffect>
                                    <p:anim calcmode="lin" valueType="num">
                                      <p:cBhvr>
                                        <p:cTn id="26"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xEl>
                                              <p:pRg st="2" end="2"/>
                                            </p:txEl>
                                          </p:spTgt>
                                        </p:tgtEl>
                                      </p:cBhvr>
                                      <p:to x="100000" y="60000"/>
                                    </p:animScale>
                                    <p:animScale>
                                      <p:cBhvr>
                                        <p:cTn id="32" dur="166" decel="50000">
                                          <p:stCondLst>
                                            <p:cond delay="676"/>
                                          </p:stCondLst>
                                        </p:cTn>
                                        <p:tgtEl>
                                          <p:spTgt spid="4">
                                            <p:txEl>
                                              <p:pRg st="2" end="2"/>
                                            </p:txEl>
                                          </p:spTgt>
                                        </p:tgtEl>
                                      </p:cBhvr>
                                      <p:to x="100000" y="100000"/>
                                    </p:animScale>
                                    <p:animScale>
                                      <p:cBhvr>
                                        <p:cTn id="33" dur="26">
                                          <p:stCondLst>
                                            <p:cond delay="1312"/>
                                          </p:stCondLst>
                                        </p:cTn>
                                        <p:tgtEl>
                                          <p:spTgt spid="4">
                                            <p:txEl>
                                              <p:pRg st="2" end="2"/>
                                            </p:txEl>
                                          </p:spTgt>
                                        </p:tgtEl>
                                      </p:cBhvr>
                                      <p:to x="100000" y="80000"/>
                                    </p:animScale>
                                    <p:animScale>
                                      <p:cBhvr>
                                        <p:cTn id="34" dur="166" decel="50000">
                                          <p:stCondLst>
                                            <p:cond delay="1338"/>
                                          </p:stCondLst>
                                        </p:cTn>
                                        <p:tgtEl>
                                          <p:spTgt spid="4">
                                            <p:txEl>
                                              <p:pRg st="2" end="2"/>
                                            </p:txEl>
                                          </p:spTgt>
                                        </p:tgtEl>
                                      </p:cBhvr>
                                      <p:to x="100000" y="100000"/>
                                    </p:animScale>
                                    <p:animScale>
                                      <p:cBhvr>
                                        <p:cTn id="35" dur="26">
                                          <p:stCondLst>
                                            <p:cond delay="1642"/>
                                          </p:stCondLst>
                                        </p:cTn>
                                        <p:tgtEl>
                                          <p:spTgt spid="4">
                                            <p:txEl>
                                              <p:pRg st="2" end="2"/>
                                            </p:txEl>
                                          </p:spTgt>
                                        </p:tgtEl>
                                      </p:cBhvr>
                                      <p:to x="100000" y="90000"/>
                                    </p:animScale>
                                    <p:animScale>
                                      <p:cBhvr>
                                        <p:cTn id="36" dur="166" decel="50000">
                                          <p:stCondLst>
                                            <p:cond delay="1668"/>
                                          </p:stCondLst>
                                        </p:cTn>
                                        <p:tgtEl>
                                          <p:spTgt spid="4">
                                            <p:txEl>
                                              <p:pRg st="2" end="2"/>
                                            </p:txEl>
                                          </p:spTgt>
                                        </p:tgtEl>
                                      </p:cBhvr>
                                      <p:to x="100000" y="100000"/>
                                    </p:animScale>
                                    <p:animScale>
                                      <p:cBhvr>
                                        <p:cTn id="37" dur="26">
                                          <p:stCondLst>
                                            <p:cond delay="1808"/>
                                          </p:stCondLst>
                                        </p:cTn>
                                        <p:tgtEl>
                                          <p:spTgt spid="4">
                                            <p:txEl>
                                              <p:pRg st="2" end="2"/>
                                            </p:txEl>
                                          </p:spTgt>
                                        </p:tgtEl>
                                      </p:cBhvr>
                                      <p:to x="100000" y="95000"/>
                                    </p:animScale>
                                    <p:animScale>
                                      <p:cBhvr>
                                        <p:cTn id="38" dur="166" decel="50000">
                                          <p:stCondLst>
                                            <p:cond delay="1834"/>
                                          </p:stCondLst>
                                        </p:cTn>
                                        <p:tgtEl>
                                          <p:spTgt spid="4">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wipe(down)">
                                      <p:cBhvr>
                                        <p:cTn id="43" dur="580">
                                          <p:stCondLst>
                                            <p:cond delay="0"/>
                                          </p:stCondLst>
                                        </p:cTn>
                                        <p:tgtEl>
                                          <p:spTgt spid="4">
                                            <p:txEl>
                                              <p:pRg st="3" end="3"/>
                                            </p:txEl>
                                          </p:spTgt>
                                        </p:tgtEl>
                                      </p:cBhvr>
                                    </p:animEffect>
                                    <p:anim calcmode="lin" valueType="num">
                                      <p:cBhvr>
                                        <p:cTn id="44"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3" end="3"/>
                                            </p:txEl>
                                          </p:spTgt>
                                        </p:tgtEl>
                                      </p:cBhvr>
                                      <p:to x="100000" y="60000"/>
                                    </p:animScale>
                                    <p:animScale>
                                      <p:cBhvr>
                                        <p:cTn id="50" dur="166" decel="50000">
                                          <p:stCondLst>
                                            <p:cond delay="676"/>
                                          </p:stCondLst>
                                        </p:cTn>
                                        <p:tgtEl>
                                          <p:spTgt spid="4">
                                            <p:txEl>
                                              <p:pRg st="3" end="3"/>
                                            </p:txEl>
                                          </p:spTgt>
                                        </p:tgtEl>
                                      </p:cBhvr>
                                      <p:to x="100000" y="100000"/>
                                    </p:animScale>
                                    <p:animScale>
                                      <p:cBhvr>
                                        <p:cTn id="51" dur="26">
                                          <p:stCondLst>
                                            <p:cond delay="1312"/>
                                          </p:stCondLst>
                                        </p:cTn>
                                        <p:tgtEl>
                                          <p:spTgt spid="4">
                                            <p:txEl>
                                              <p:pRg st="3" end="3"/>
                                            </p:txEl>
                                          </p:spTgt>
                                        </p:tgtEl>
                                      </p:cBhvr>
                                      <p:to x="100000" y="80000"/>
                                    </p:animScale>
                                    <p:animScale>
                                      <p:cBhvr>
                                        <p:cTn id="52" dur="166" decel="50000">
                                          <p:stCondLst>
                                            <p:cond delay="1338"/>
                                          </p:stCondLst>
                                        </p:cTn>
                                        <p:tgtEl>
                                          <p:spTgt spid="4">
                                            <p:txEl>
                                              <p:pRg st="3" end="3"/>
                                            </p:txEl>
                                          </p:spTgt>
                                        </p:tgtEl>
                                      </p:cBhvr>
                                      <p:to x="100000" y="100000"/>
                                    </p:animScale>
                                    <p:animScale>
                                      <p:cBhvr>
                                        <p:cTn id="53" dur="26">
                                          <p:stCondLst>
                                            <p:cond delay="1642"/>
                                          </p:stCondLst>
                                        </p:cTn>
                                        <p:tgtEl>
                                          <p:spTgt spid="4">
                                            <p:txEl>
                                              <p:pRg st="3" end="3"/>
                                            </p:txEl>
                                          </p:spTgt>
                                        </p:tgtEl>
                                      </p:cBhvr>
                                      <p:to x="100000" y="90000"/>
                                    </p:animScale>
                                    <p:animScale>
                                      <p:cBhvr>
                                        <p:cTn id="54" dur="166" decel="50000">
                                          <p:stCondLst>
                                            <p:cond delay="1668"/>
                                          </p:stCondLst>
                                        </p:cTn>
                                        <p:tgtEl>
                                          <p:spTgt spid="4">
                                            <p:txEl>
                                              <p:pRg st="3" end="3"/>
                                            </p:txEl>
                                          </p:spTgt>
                                        </p:tgtEl>
                                      </p:cBhvr>
                                      <p:to x="100000" y="100000"/>
                                    </p:animScale>
                                    <p:animScale>
                                      <p:cBhvr>
                                        <p:cTn id="55" dur="26">
                                          <p:stCondLst>
                                            <p:cond delay="1808"/>
                                          </p:stCondLst>
                                        </p:cTn>
                                        <p:tgtEl>
                                          <p:spTgt spid="4">
                                            <p:txEl>
                                              <p:pRg st="3" end="3"/>
                                            </p:txEl>
                                          </p:spTgt>
                                        </p:tgtEl>
                                      </p:cBhvr>
                                      <p:to x="100000" y="95000"/>
                                    </p:animScale>
                                    <p:animScale>
                                      <p:cBhvr>
                                        <p:cTn id="56" dur="166" decel="50000">
                                          <p:stCondLst>
                                            <p:cond delay="1834"/>
                                          </p:stCondLst>
                                        </p:cTn>
                                        <p:tgtEl>
                                          <p:spTgt spid="4">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4">
                                            <p:txEl>
                                              <p:pRg st="4" end="4"/>
                                            </p:txEl>
                                          </p:spTgt>
                                        </p:tgtEl>
                                        <p:attrNameLst>
                                          <p:attrName>style.visibility</p:attrName>
                                        </p:attrNameLst>
                                      </p:cBhvr>
                                      <p:to>
                                        <p:strVal val="visible"/>
                                      </p:to>
                                    </p:set>
                                    <p:animEffect transition="in" filter="wipe(down)">
                                      <p:cBhvr>
                                        <p:cTn id="61" dur="580">
                                          <p:stCondLst>
                                            <p:cond delay="0"/>
                                          </p:stCondLst>
                                        </p:cTn>
                                        <p:tgtEl>
                                          <p:spTgt spid="4">
                                            <p:txEl>
                                              <p:pRg st="4" end="4"/>
                                            </p:txEl>
                                          </p:spTgt>
                                        </p:tgtEl>
                                      </p:cBhvr>
                                    </p:animEffect>
                                    <p:anim calcmode="lin" valueType="num">
                                      <p:cBhvr>
                                        <p:cTn id="62" dur="1822"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txEl>
                                              <p:pRg st="4" end="4"/>
                                            </p:txEl>
                                          </p:spTgt>
                                        </p:tgtEl>
                                      </p:cBhvr>
                                      <p:to x="100000" y="60000"/>
                                    </p:animScale>
                                    <p:animScale>
                                      <p:cBhvr>
                                        <p:cTn id="68" dur="166" decel="50000">
                                          <p:stCondLst>
                                            <p:cond delay="676"/>
                                          </p:stCondLst>
                                        </p:cTn>
                                        <p:tgtEl>
                                          <p:spTgt spid="4">
                                            <p:txEl>
                                              <p:pRg st="4" end="4"/>
                                            </p:txEl>
                                          </p:spTgt>
                                        </p:tgtEl>
                                      </p:cBhvr>
                                      <p:to x="100000" y="100000"/>
                                    </p:animScale>
                                    <p:animScale>
                                      <p:cBhvr>
                                        <p:cTn id="69" dur="26">
                                          <p:stCondLst>
                                            <p:cond delay="1312"/>
                                          </p:stCondLst>
                                        </p:cTn>
                                        <p:tgtEl>
                                          <p:spTgt spid="4">
                                            <p:txEl>
                                              <p:pRg st="4" end="4"/>
                                            </p:txEl>
                                          </p:spTgt>
                                        </p:tgtEl>
                                      </p:cBhvr>
                                      <p:to x="100000" y="80000"/>
                                    </p:animScale>
                                    <p:animScale>
                                      <p:cBhvr>
                                        <p:cTn id="70" dur="166" decel="50000">
                                          <p:stCondLst>
                                            <p:cond delay="1338"/>
                                          </p:stCondLst>
                                        </p:cTn>
                                        <p:tgtEl>
                                          <p:spTgt spid="4">
                                            <p:txEl>
                                              <p:pRg st="4" end="4"/>
                                            </p:txEl>
                                          </p:spTgt>
                                        </p:tgtEl>
                                      </p:cBhvr>
                                      <p:to x="100000" y="100000"/>
                                    </p:animScale>
                                    <p:animScale>
                                      <p:cBhvr>
                                        <p:cTn id="71" dur="26">
                                          <p:stCondLst>
                                            <p:cond delay="1642"/>
                                          </p:stCondLst>
                                        </p:cTn>
                                        <p:tgtEl>
                                          <p:spTgt spid="4">
                                            <p:txEl>
                                              <p:pRg st="4" end="4"/>
                                            </p:txEl>
                                          </p:spTgt>
                                        </p:tgtEl>
                                      </p:cBhvr>
                                      <p:to x="100000" y="90000"/>
                                    </p:animScale>
                                    <p:animScale>
                                      <p:cBhvr>
                                        <p:cTn id="72" dur="166" decel="50000">
                                          <p:stCondLst>
                                            <p:cond delay="1668"/>
                                          </p:stCondLst>
                                        </p:cTn>
                                        <p:tgtEl>
                                          <p:spTgt spid="4">
                                            <p:txEl>
                                              <p:pRg st="4" end="4"/>
                                            </p:txEl>
                                          </p:spTgt>
                                        </p:tgtEl>
                                      </p:cBhvr>
                                      <p:to x="100000" y="100000"/>
                                    </p:animScale>
                                    <p:animScale>
                                      <p:cBhvr>
                                        <p:cTn id="73" dur="26">
                                          <p:stCondLst>
                                            <p:cond delay="1808"/>
                                          </p:stCondLst>
                                        </p:cTn>
                                        <p:tgtEl>
                                          <p:spTgt spid="4">
                                            <p:txEl>
                                              <p:pRg st="4" end="4"/>
                                            </p:txEl>
                                          </p:spTgt>
                                        </p:tgtEl>
                                      </p:cBhvr>
                                      <p:to x="100000" y="95000"/>
                                    </p:animScale>
                                    <p:animScale>
                                      <p:cBhvr>
                                        <p:cTn id="74" dur="166" decel="50000">
                                          <p:stCondLst>
                                            <p:cond delay="1834"/>
                                          </p:stCondLst>
                                        </p:cTn>
                                        <p:tgtEl>
                                          <p:spTgt spid="4">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4">
                                            <p:txEl>
                                              <p:pRg st="5" end="5"/>
                                            </p:txEl>
                                          </p:spTgt>
                                        </p:tgtEl>
                                        <p:attrNameLst>
                                          <p:attrName>style.visibility</p:attrName>
                                        </p:attrNameLst>
                                      </p:cBhvr>
                                      <p:to>
                                        <p:strVal val="visible"/>
                                      </p:to>
                                    </p:set>
                                    <p:animEffect transition="in" filter="wipe(down)">
                                      <p:cBhvr>
                                        <p:cTn id="79" dur="580">
                                          <p:stCondLst>
                                            <p:cond delay="0"/>
                                          </p:stCondLst>
                                        </p:cTn>
                                        <p:tgtEl>
                                          <p:spTgt spid="4">
                                            <p:txEl>
                                              <p:pRg st="5" end="5"/>
                                            </p:txEl>
                                          </p:spTgt>
                                        </p:tgtEl>
                                      </p:cBhvr>
                                    </p:animEffect>
                                    <p:anim calcmode="lin" valueType="num">
                                      <p:cBhvr>
                                        <p:cTn id="80" dur="1822" tmFilter="0,0; 0.14,0.36; 0.43,0.73; 0.71,0.91; 1.0,1.0">
                                          <p:stCondLst>
                                            <p:cond delay="0"/>
                                          </p:stCondLst>
                                        </p:cTn>
                                        <p:tgtEl>
                                          <p:spTgt spid="4">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4">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4">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4">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4">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4">
                                            <p:txEl>
                                              <p:pRg st="5" end="5"/>
                                            </p:txEl>
                                          </p:spTgt>
                                        </p:tgtEl>
                                      </p:cBhvr>
                                      <p:to x="100000" y="60000"/>
                                    </p:animScale>
                                    <p:animScale>
                                      <p:cBhvr>
                                        <p:cTn id="86" dur="166" decel="50000">
                                          <p:stCondLst>
                                            <p:cond delay="676"/>
                                          </p:stCondLst>
                                        </p:cTn>
                                        <p:tgtEl>
                                          <p:spTgt spid="4">
                                            <p:txEl>
                                              <p:pRg st="5" end="5"/>
                                            </p:txEl>
                                          </p:spTgt>
                                        </p:tgtEl>
                                      </p:cBhvr>
                                      <p:to x="100000" y="100000"/>
                                    </p:animScale>
                                    <p:animScale>
                                      <p:cBhvr>
                                        <p:cTn id="87" dur="26">
                                          <p:stCondLst>
                                            <p:cond delay="1312"/>
                                          </p:stCondLst>
                                        </p:cTn>
                                        <p:tgtEl>
                                          <p:spTgt spid="4">
                                            <p:txEl>
                                              <p:pRg st="5" end="5"/>
                                            </p:txEl>
                                          </p:spTgt>
                                        </p:tgtEl>
                                      </p:cBhvr>
                                      <p:to x="100000" y="80000"/>
                                    </p:animScale>
                                    <p:animScale>
                                      <p:cBhvr>
                                        <p:cTn id="88" dur="166" decel="50000">
                                          <p:stCondLst>
                                            <p:cond delay="1338"/>
                                          </p:stCondLst>
                                        </p:cTn>
                                        <p:tgtEl>
                                          <p:spTgt spid="4">
                                            <p:txEl>
                                              <p:pRg st="5" end="5"/>
                                            </p:txEl>
                                          </p:spTgt>
                                        </p:tgtEl>
                                      </p:cBhvr>
                                      <p:to x="100000" y="100000"/>
                                    </p:animScale>
                                    <p:animScale>
                                      <p:cBhvr>
                                        <p:cTn id="89" dur="26">
                                          <p:stCondLst>
                                            <p:cond delay="1642"/>
                                          </p:stCondLst>
                                        </p:cTn>
                                        <p:tgtEl>
                                          <p:spTgt spid="4">
                                            <p:txEl>
                                              <p:pRg st="5" end="5"/>
                                            </p:txEl>
                                          </p:spTgt>
                                        </p:tgtEl>
                                      </p:cBhvr>
                                      <p:to x="100000" y="90000"/>
                                    </p:animScale>
                                    <p:animScale>
                                      <p:cBhvr>
                                        <p:cTn id="90" dur="166" decel="50000">
                                          <p:stCondLst>
                                            <p:cond delay="1668"/>
                                          </p:stCondLst>
                                        </p:cTn>
                                        <p:tgtEl>
                                          <p:spTgt spid="4">
                                            <p:txEl>
                                              <p:pRg st="5" end="5"/>
                                            </p:txEl>
                                          </p:spTgt>
                                        </p:tgtEl>
                                      </p:cBhvr>
                                      <p:to x="100000" y="100000"/>
                                    </p:animScale>
                                    <p:animScale>
                                      <p:cBhvr>
                                        <p:cTn id="91" dur="26">
                                          <p:stCondLst>
                                            <p:cond delay="1808"/>
                                          </p:stCondLst>
                                        </p:cTn>
                                        <p:tgtEl>
                                          <p:spTgt spid="4">
                                            <p:txEl>
                                              <p:pRg st="5" end="5"/>
                                            </p:txEl>
                                          </p:spTgt>
                                        </p:tgtEl>
                                      </p:cBhvr>
                                      <p:to x="100000" y="95000"/>
                                    </p:animScale>
                                    <p:animScale>
                                      <p:cBhvr>
                                        <p:cTn id="92" dur="166" decel="50000">
                                          <p:stCondLst>
                                            <p:cond delay="1834"/>
                                          </p:stCondLst>
                                        </p:cTn>
                                        <p:tgtEl>
                                          <p:spTgt spid="4">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4">
                                            <p:txEl>
                                              <p:pRg st="6" end="6"/>
                                            </p:txEl>
                                          </p:spTgt>
                                        </p:tgtEl>
                                        <p:attrNameLst>
                                          <p:attrName>style.visibility</p:attrName>
                                        </p:attrNameLst>
                                      </p:cBhvr>
                                      <p:to>
                                        <p:strVal val="visible"/>
                                      </p:to>
                                    </p:set>
                                    <p:animEffect transition="in" filter="wipe(down)">
                                      <p:cBhvr>
                                        <p:cTn id="97" dur="580">
                                          <p:stCondLst>
                                            <p:cond delay="0"/>
                                          </p:stCondLst>
                                        </p:cTn>
                                        <p:tgtEl>
                                          <p:spTgt spid="4">
                                            <p:txEl>
                                              <p:pRg st="6" end="6"/>
                                            </p:txEl>
                                          </p:spTgt>
                                        </p:tgtEl>
                                      </p:cBhvr>
                                    </p:animEffect>
                                    <p:anim calcmode="lin" valueType="num">
                                      <p:cBhvr>
                                        <p:cTn id="98" dur="1822" tmFilter="0,0; 0.14,0.36; 0.43,0.73; 0.71,0.91; 1.0,1.0">
                                          <p:stCondLst>
                                            <p:cond delay="0"/>
                                          </p:stCondLst>
                                        </p:cTn>
                                        <p:tgtEl>
                                          <p:spTgt spid="4">
                                            <p:txEl>
                                              <p:pRg st="6" end="6"/>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4">
                                            <p:txEl>
                                              <p:pRg st="6" end="6"/>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4">
                                            <p:txEl>
                                              <p:pRg st="6" end="6"/>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4">
                                            <p:txEl>
                                              <p:pRg st="6" end="6"/>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4">
                                            <p:txEl>
                                              <p:pRg st="6" end="6"/>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4">
                                            <p:txEl>
                                              <p:pRg st="6" end="6"/>
                                            </p:txEl>
                                          </p:spTgt>
                                        </p:tgtEl>
                                      </p:cBhvr>
                                      <p:to x="100000" y="60000"/>
                                    </p:animScale>
                                    <p:animScale>
                                      <p:cBhvr>
                                        <p:cTn id="104" dur="166" decel="50000">
                                          <p:stCondLst>
                                            <p:cond delay="676"/>
                                          </p:stCondLst>
                                        </p:cTn>
                                        <p:tgtEl>
                                          <p:spTgt spid="4">
                                            <p:txEl>
                                              <p:pRg st="6" end="6"/>
                                            </p:txEl>
                                          </p:spTgt>
                                        </p:tgtEl>
                                      </p:cBhvr>
                                      <p:to x="100000" y="100000"/>
                                    </p:animScale>
                                    <p:animScale>
                                      <p:cBhvr>
                                        <p:cTn id="105" dur="26">
                                          <p:stCondLst>
                                            <p:cond delay="1312"/>
                                          </p:stCondLst>
                                        </p:cTn>
                                        <p:tgtEl>
                                          <p:spTgt spid="4">
                                            <p:txEl>
                                              <p:pRg st="6" end="6"/>
                                            </p:txEl>
                                          </p:spTgt>
                                        </p:tgtEl>
                                      </p:cBhvr>
                                      <p:to x="100000" y="80000"/>
                                    </p:animScale>
                                    <p:animScale>
                                      <p:cBhvr>
                                        <p:cTn id="106" dur="166" decel="50000">
                                          <p:stCondLst>
                                            <p:cond delay="1338"/>
                                          </p:stCondLst>
                                        </p:cTn>
                                        <p:tgtEl>
                                          <p:spTgt spid="4">
                                            <p:txEl>
                                              <p:pRg st="6" end="6"/>
                                            </p:txEl>
                                          </p:spTgt>
                                        </p:tgtEl>
                                      </p:cBhvr>
                                      <p:to x="100000" y="100000"/>
                                    </p:animScale>
                                    <p:animScale>
                                      <p:cBhvr>
                                        <p:cTn id="107" dur="26">
                                          <p:stCondLst>
                                            <p:cond delay="1642"/>
                                          </p:stCondLst>
                                        </p:cTn>
                                        <p:tgtEl>
                                          <p:spTgt spid="4">
                                            <p:txEl>
                                              <p:pRg st="6" end="6"/>
                                            </p:txEl>
                                          </p:spTgt>
                                        </p:tgtEl>
                                      </p:cBhvr>
                                      <p:to x="100000" y="90000"/>
                                    </p:animScale>
                                    <p:animScale>
                                      <p:cBhvr>
                                        <p:cTn id="108" dur="166" decel="50000">
                                          <p:stCondLst>
                                            <p:cond delay="1668"/>
                                          </p:stCondLst>
                                        </p:cTn>
                                        <p:tgtEl>
                                          <p:spTgt spid="4">
                                            <p:txEl>
                                              <p:pRg st="6" end="6"/>
                                            </p:txEl>
                                          </p:spTgt>
                                        </p:tgtEl>
                                      </p:cBhvr>
                                      <p:to x="100000" y="100000"/>
                                    </p:animScale>
                                    <p:animScale>
                                      <p:cBhvr>
                                        <p:cTn id="109" dur="26">
                                          <p:stCondLst>
                                            <p:cond delay="1808"/>
                                          </p:stCondLst>
                                        </p:cTn>
                                        <p:tgtEl>
                                          <p:spTgt spid="4">
                                            <p:txEl>
                                              <p:pRg st="6" end="6"/>
                                            </p:txEl>
                                          </p:spTgt>
                                        </p:tgtEl>
                                      </p:cBhvr>
                                      <p:to x="100000" y="95000"/>
                                    </p:animScale>
                                    <p:animScale>
                                      <p:cBhvr>
                                        <p:cTn id="110" dur="166" decel="50000">
                                          <p:stCondLst>
                                            <p:cond delay="1834"/>
                                          </p:stCondLst>
                                        </p:cTn>
                                        <p:tgtEl>
                                          <p:spTgt spid="4">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4">
                                            <p:txEl>
                                              <p:pRg st="7" end="7"/>
                                            </p:txEl>
                                          </p:spTgt>
                                        </p:tgtEl>
                                        <p:attrNameLst>
                                          <p:attrName>style.visibility</p:attrName>
                                        </p:attrNameLst>
                                      </p:cBhvr>
                                      <p:to>
                                        <p:strVal val="visible"/>
                                      </p:to>
                                    </p:set>
                                    <p:animEffect transition="in" filter="wipe(down)">
                                      <p:cBhvr>
                                        <p:cTn id="115" dur="580">
                                          <p:stCondLst>
                                            <p:cond delay="0"/>
                                          </p:stCondLst>
                                        </p:cTn>
                                        <p:tgtEl>
                                          <p:spTgt spid="4">
                                            <p:txEl>
                                              <p:pRg st="7" end="7"/>
                                            </p:txEl>
                                          </p:spTgt>
                                        </p:tgtEl>
                                      </p:cBhvr>
                                    </p:animEffect>
                                    <p:anim calcmode="lin" valueType="num">
                                      <p:cBhvr>
                                        <p:cTn id="116" dur="1822" tmFilter="0,0; 0.14,0.36; 0.43,0.73; 0.71,0.91; 1.0,1.0">
                                          <p:stCondLst>
                                            <p:cond delay="0"/>
                                          </p:stCondLst>
                                        </p:cTn>
                                        <p:tgtEl>
                                          <p:spTgt spid="4">
                                            <p:txEl>
                                              <p:pRg st="7" end="7"/>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4">
                                            <p:txEl>
                                              <p:pRg st="7" end="7"/>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4">
                                            <p:txEl>
                                              <p:pRg st="7" end="7"/>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4">
                                            <p:txEl>
                                              <p:pRg st="7" end="7"/>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4">
                                            <p:txEl>
                                              <p:pRg st="7" end="7"/>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4">
                                            <p:txEl>
                                              <p:pRg st="7" end="7"/>
                                            </p:txEl>
                                          </p:spTgt>
                                        </p:tgtEl>
                                      </p:cBhvr>
                                      <p:to x="100000" y="60000"/>
                                    </p:animScale>
                                    <p:animScale>
                                      <p:cBhvr>
                                        <p:cTn id="122" dur="166" decel="50000">
                                          <p:stCondLst>
                                            <p:cond delay="676"/>
                                          </p:stCondLst>
                                        </p:cTn>
                                        <p:tgtEl>
                                          <p:spTgt spid="4">
                                            <p:txEl>
                                              <p:pRg st="7" end="7"/>
                                            </p:txEl>
                                          </p:spTgt>
                                        </p:tgtEl>
                                      </p:cBhvr>
                                      <p:to x="100000" y="100000"/>
                                    </p:animScale>
                                    <p:animScale>
                                      <p:cBhvr>
                                        <p:cTn id="123" dur="26">
                                          <p:stCondLst>
                                            <p:cond delay="1312"/>
                                          </p:stCondLst>
                                        </p:cTn>
                                        <p:tgtEl>
                                          <p:spTgt spid="4">
                                            <p:txEl>
                                              <p:pRg st="7" end="7"/>
                                            </p:txEl>
                                          </p:spTgt>
                                        </p:tgtEl>
                                      </p:cBhvr>
                                      <p:to x="100000" y="80000"/>
                                    </p:animScale>
                                    <p:animScale>
                                      <p:cBhvr>
                                        <p:cTn id="124" dur="166" decel="50000">
                                          <p:stCondLst>
                                            <p:cond delay="1338"/>
                                          </p:stCondLst>
                                        </p:cTn>
                                        <p:tgtEl>
                                          <p:spTgt spid="4">
                                            <p:txEl>
                                              <p:pRg st="7" end="7"/>
                                            </p:txEl>
                                          </p:spTgt>
                                        </p:tgtEl>
                                      </p:cBhvr>
                                      <p:to x="100000" y="100000"/>
                                    </p:animScale>
                                    <p:animScale>
                                      <p:cBhvr>
                                        <p:cTn id="125" dur="26">
                                          <p:stCondLst>
                                            <p:cond delay="1642"/>
                                          </p:stCondLst>
                                        </p:cTn>
                                        <p:tgtEl>
                                          <p:spTgt spid="4">
                                            <p:txEl>
                                              <p:pRg st="7" end="7"/>
                                            </p:txEl>
                                          </p:spTgt>
                                        </p:tgtEl>
                                      </p:cBhvr>
                                      <p:to x="100000" y="90000"/>
                                    </p:animScale>
                                    <p:animScale>
                                      <p:cBhvr>
                                        <p:cTn id="126" dur="166" decel="50000">
                                          <p:stCondLst>
                                            <p:cond delay="1668"/>
                                          </p:stCondLst>
                                        </p:cTn>
                                        <p:tgtEl>
                                          <p:spTgt spid="4">
                                            <p:txEl>
                                              <p:pRg st="7" end="7"/>
                                            </p:txEl>
                                          </p:spTgt>
                                        </p:tgtEl>
                                      </p:cBhvr>
                                      <p:to x="100000" y="100000"/>
                                    </p:animScale>
                                    <p:animScale>
                                      <p:cBhvr>
                                        <p:cTn id="127" dur="26">
                                          <p:stCondLst>
                                            <p:cond delay="1808"/>
                                          </p:stCondLst>
                                        </p:cTn>
                                        <p:tgtEl>
                                          <p:spTgt spid="4">
                                            <p:txEl>
                                              <p:pRg st="7" end="7"/>
                                            </p:txEl>
                                          </p:spTgt>
                                        </p:tgtEl>
                                      </p:cBhvr>
                                      <p:to x="100000" y="95000"/>
                                    </p:animScale>
                                    <p:animScale>
                                      <p:cBhvr>
                                        <p:cTn id="128" dur="166" decel="50000">
                                          <p:stCondLst>
                                            <p:cond delay="1834"/>
                                          </p:stCondLst>
                                        </p:cTn>
                                        <p:tgtEl>
                                          <p:spTgt spid="4">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växt, utomhus, blomma, löv&#10;&#10;Automatiskt genererad beskrivning">
            <a:extLst>
              <a:ext uri="{FF2B5EF4-FFF2-40B4-BE49-F238E27FC236}">
                <a16:creationId xmlns:a16="http://schemas.microsoft.com/office/drawing/2014/main" id="{00D73556-AE62-47D9-A7A3-21F2AC3DFB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346587339"/>
      </p:ext>
    </p:extLst>
  </p:cSld>
  <p:clrMapOvr>
    <a:masterClrMapping/>
  </p:clrMapOvr>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4309</TotalTime>
  <Words>912</Words>
  <Application>Microsoft Office PowerPoint</Application>
  <PresentationFormat>On-screen Show (4:3)</PresentationFormat>
  <Paragraphs>297</Paragraphs>
  <Slides>37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4" baseType="lpstr">
      <vt:lpstr>Arial</vt:lpstr>
      <vt:lpstr>Calibri</vt:lpstr>
      <vt:lpstr>Times New Roman</vt:lpstr>
      <vt:lpstr>Verdana</vt:lpstr>
      <vt:lpstr>Wingdings</vt:lpstr>
      <vt:lpstr>Office Theme</vt:lpstr>
      <vt:lpstr>Acrobat Document</vt:lpstr>
      <vt:lpstr>PowerPoint Presentation</vt:lpstr>
      <vt:lpstr>Fröodlingskurs del 1 10.00 – 15.00</vt:lpstr>
      <vt:lpstr>PowerPoint Presentation</vt:lpstr>
      <vt:lpstr>PowerPoint Presentation</vt:lpstr>
      <vt:lpstr>PowerPoint Presentation</vt:lpstr>
      <vt:lpstr>Du och dina odlingar </vt:lpstr>
      <vt:lpstr>Varför ska man odla sitt eget frö? </vt:lpstr>
      <vt:lpstr> </vt:lpstr>
      <vt:lpstr>PowerPoint Presentation</vt:lpstr>
      <vt:lpstr>PowerPoint Presentation</vt:lpstr>
      <vt:lpstr>Gruppuppgift</vt:lpstr>
      <vt:lpstr>Lite fröbiologi  </vt:lpstr>
      <vt:lpstr>PowerPoint Presentation</vt:lpstr>
      <vt:lpstr>Självbefruktande (i huvudsak)</vt:lpstr>
      <vt:lpstr>Självbefruktande (i huvudsak)</vt:lpstr>
      <vt:lpstr>Fröodling av ettåriga växter</vt:lpstr>
      <vt:lpstr>PowerPoint Presentation</vt:lpstr>
      <vt:lpstr>PowerPoint Presentation</vt:lpstr>
      <vt:lpstr>PowerPoint Presentation</vt:lpstr>
      <vt:lpstr>PowerPoint Presentation</vt:lpstr>
      <vt:lpstr>Potatisfamiljen – Solanaceae</vt:lpstr>
      <vt:lpstr>Gurkfamiljen – Cucurbitaceae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Mållväxter – Chenopodiaceae</vt:lpstr>
      <vt:lpstr>  </vt:lpstr>
      <vt:lpstr>Att ta hand om frön</vt:lpstr>
      <vt:lpstr>Fröodling under sommaren</vt:lpstr>
      <vt:lpstr>Nordiska genbanken, nordgen.org </vt:lpstr>
      <vt:lpstr>Bra hemsidor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SESAM Sällskap för fröodling och beskydd av kulturväxter  Skrån som samordnas av en ålderman</dc:title>
  <dc:creator>Hildegard Nufer</dc:creator>
  <cp:lastModifiedBy>Jasmine</cp:lastModifiedBy>
  <cp:revision>105</cp:revision>
  <dcterms:created xsi:type="dcterms:W3CDTF">2013-02-15T18:53:18Z</dcterms:created>
  <dcterms:modified xsi:type="dcterms:W3CDTF">2022-03-18T21:37:11Z</dcterms:modified>
</cp:coreProperties>
</file>